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1" r:id="rId1"/>
    <p:sldMasterId id="2147484403" r:id="rId2"/>
  </p:sldMasterIdLst>
  <p:notesMasterIdLst>
    <p:notesMasterId r:id="rId40"/>
  </p:notesMasterIdLst>
  <p:handoutMasterIdLst>
    <p:handoutMasterId r:id="rId41"/>
  </p:handoutMasterIdLst>
  <p:sldIdLst>
    <p:sldId id="415" r:id="rId3"/>
    <p:sldId id="459" r:id="rId4"/>
    <p:sldId id="467" r:id="rId5"/>
    <p:sldId id="488" r:id="rId6"/>
    <p:sldId id="390" r:id="rId7"/>
    <p:sldId id="431" r:id="rId8"/>
    <p:sldId id="416" r:id="rId9"/>
    <p:sldId id="427" r:id="rId10"/>
    <p:sldId id="472" r:id="rId11"/>
    <p:sldId id="432" r:id="rId12"/>
    <p:sldId id="474" r:id="rId13"/>
    <p:sldId id="473" r:id="rId14"/>
    <p:sldId id="438" r:id="rId15"/>
    <p:sldId id="489" r:id="rId16"/>
    <p:sldId id="439" r:id="rId17"/>
    <p:sldId id="475" r:id="rId18"/>
    <p:sldId id="476" r:id="rId19"/>
    <p:sldId id="477" r:id="rId20"/>
    <p:sldId id="478" r:id="rId21"/>
    <p:sldId id="479" r:id="rId22"/>
    <p:sldId id="487" r:id="rId23"/>
    <p:sldId id="481" r:id="rId24"/>
    <p:sldId id="483" r:id="rId25"/>
    <p:sldId id="482" r:id="rId26"/>
    <p:sldId id="484" r:id="rId27"/>
    <p:sldId id="446" r:id="rId28"/>
    <p:sldId id="485" r:id="rId29"/>
    <p:sldId id="468" r:id="rId30"/>
    <p:sldId id="469" r:id="rId31"/>
    <p:sldId id="486" r:id="rId32"/>
    <p:sldId id="491" r:id="rId33"/>
    <p:sldId id="455" r:id="rId34"/>
    <p:sldId id="471" r:id="rId35"/>
    <p:sldId id="490" r:id="rId36"/>
    <p:sldId id="417" r:id="rId37"/>
    <p:sldId id="457" r:id="rId38"/>
    <p:sldId id="458"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057"/>
    <a:srgbClr val="42A9AE"/>
    <a:srgbClr val="3AB69E"/>
    <a:srgbClr val="FFFF99"/>
    <a:srgbClr val="49A5A7"/>
    <a:srgbClr val="5098A0"/>
    <a:srgbClr val="FFCC00"/>
    <a:srgbClr val="578E99"/>
    <a:srgbClr val="5A9695"/>
    <a:srgbClr val="539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2674" autoAdjust="0"/>
  </p:normalViewPr>
  <p:slideViewPr>
    <p:cSldViewPr>
      <p:cViewPr varScale="1">
        <p:scale>
          <a:sx n="67" d="100"/>
          <a:sy n="67" d="100"/>
        </p:scale>
        <p:origin x="1572" y="90"/>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5CBD82-807F-4149-A6DF-721E2E24E473}" type="datetimeFigureOut">
              <a:rPr lang="es-ES" smtClean="0"/>
              <a:t>15/02/2026</a:t>
            </a:fld>
            <a:endParaRPr lang="es-ES" dirty="0"/>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CD968E-D7E5-40F0-A1B9-1DF0B278D0F7}" type="slidenum">
              <a:rPr lang="es-ES" smtClean="0"/>
              <a:t>‹Nº›</a:t>
            </a:fld>
            <a:endParaRPr lang="es-ES" dirty="0"/>
          </a:p>
        </p:txBody>
      </p:sp>
    </p:spTree>
    <p:extLst>
      <p:ext uri="{BB962C8B-B14F-4D97-AF65-F5344CB8AC3E}">
        <p14:creationId xmlns:p14="http://schemas.microsoft.com/office/powerpoint/2010/main" val="3896537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es-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a:defRPr/>
            </a:pPr>
            <a:fld id="{1C1863D1-B08C-4A3C-98C6-12E4AB6549FD}" type="datetimeFigureOut">
              <a:rPr lang="es-ES"/>
              <a:pPr>
                <a:defRPr/>
              </a:pPr>
              <a:t>15/02/2026</a:t>
            </a:fld>
            <a:endParaRPr lang="es-ES"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a:defRPr/>
            </a:pPr>
            <a:fld id="{15955DFE-B1AF-4E57-AA8D-78F4C78DB46D}" type="slidenum">
              <a:rPr lang="es-ES"/>
              <a:pPr>
                <a:defRPr/>
              </a:pPr>
              <a:t>‹Nº›</a:t>
            </a:fld>
            <a:endParaRPr lang="es-ES" dirty="0"/>
          </a:p>
        </p:txBody>
      </p:sp>
    </p:spTree>
    <p:extLst>
      <p:ext uri="{BB962C8B-B14F-4D97-AF65-F5344CB8AC3E}">
        <p14:creationId xmlns:p14="http://schemas.microsoft.com/office/powerpoint/2010/main" val="127630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dirty="0"/>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6047CA-1F3A-4E9F-A9F7-500F7ED6DDA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23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5B98-3CB8-64FF-4308-50F35F493E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7F2F172-9F72-2029-B28F-B5A6BB1B951A}"/>
              </a:ext>
            </a:extLst>
          </p:cNvPr>
          <p:cNvSpPr>
            <a:spLocks noGrp="1" noRot="1" noChangeAspect="1"/>
          </p:cNvSpPr>
          <p:nvPr>
            <p:ph type="sldImg"/>
          </p:nvPr>
        </p:nvSpPr>
        <p:spPr/>
        <p:txBody>
          <a:bodyPr/>
          <a:lstStyle/>
          <a:p>
            <a:endParaRPr lang="es-ES" dirty="0"/>
          </a:p>
        </p:txBody>
      </p:sp>
      <p:sp>
        <p:nvSpPr>
          <p:cNvPr id="3" name="Marcador de notas 2">
            <a:extLst>
              <a:ext uri="{FF2B5EF4-FFF2-40B4-BE49-F238E27FC236}">
                <a16:creationId xmlns:a16="http://schemas.microsoft.com/office/drawing/2014/main" id="{368933DF-509F-A4FD-1C43-5B9096C1A16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CF1F2307-02F6-2254-4A04-3CA14BE363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6047CA-1F3A-4E9F-A9F7-500F7ED6DDA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70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s-ES" dirty="0"/>
          </a:p>
        </p:txBody>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txBody>
          <a:bodyPr/>
          <a:lstStyle/>
          <a:p>
            <a:endParaRPr lang="es-ES" dirty="0"/>
          </a:p>
        </p:txBody>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endParaRPr lang="es-E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s-E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A264B0B8-854D-4582-98E3-C0F9E9BBAA3B}" type="slidenum">
              <a:rPr lang="es-ES" altLang="es-ES" smtClean="0"/>
              <a:pPr>
                <a:defRPr/>
              </a:pPr>
              <a:t>‹Nº›</a:t>
            </a:fld>
            <a:endParaRPr lang="es-ES" altLang="es-ES" dirty="0"/>
          </a:p>
        </p:txBody>
      </p:sp>
    </p:spTree>
    <p:extLst>
      <p:ext uri="{BB962C8B-B14F-4D97-AF65-F5344CB8AC3E}">
        <p14:creationId xmlns:p14="http://schemas.microsoft.com/office/powerpoint/2010/main" val="2923543949"/>
      </p:ext>
    </p:extLst>
  </p:cSld>
  <p:clrMapOvr>
    <a:overrideClrMapping bg1="lt1" tx1="dk1" bg2="lt2" tx2="dk2" accent1="accent1" accent2="accent2" accent3="accent3" accent4="accent4" accent5="accent5" accent6="accent6" hlink="hlink" folHlink="folHlink"/>
  </p:clrMapOvr>
  <p:transition spd="slow">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139C2396-3FDE-4FF1-8F95-2AA80047D4EE}" type="slidenum">
              <a:rPr lang="es-ES" altLang="es-ES" smtClean="0"/>
              <a:pPr>
                <a:defRPr/>
              </a:pPr>
              <a:t>‹Nº›</a:t>
            </a:fld>
            <a:endParaRPr lang="es-ES" altLang="es-ES" dirty="0"/>
          </a:p>
        </p:txBody>
      </p:sp>
    </p:spTree>
    <p:extLst>
      <p:ext uri="{BB962C8B-B14F-4D97-AF65-F5344CB8AC3E}">
        <p14:creationId xmlns:p14="http://schemas.microsoft.com/office/powerpoint/2010/main" val="2493893572"/>
      </p:ext>
    </p:extLst>
  </p:cSld>
  <p:clrMapOvr>
    <a:masterClrMapping/>
  </p:clrMapOvr>
  <p:transition spd="slow">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10FB6E9A-93E9-406B-92E6-39BC97E9520F}" type="slidenum">
              <a:rPr lang="es-ES" altLang="es-ES" smtClean="0"/>
              <a:pPr>
                <a:defRPr/>
              </a:pPr>
              <a:t>‹Nº›</a:t>
            </a:fld>
            <a:endParaRPr lang="es-ES" altLang="es-ES" dirty="0"/>
          </a:p>
        </p:txBody>
      </p:sp>
    </p:spTree>
    <p:extLst>
      <p:ext uri="{BB962C8B-B14F-4D97-AF65-F5344CB8AC3E}">
        <p14:creationId xmlns:p14="http://schemas.microsoft.com/office/powerpoint/2010/main" val="3748328294"/>
      </p:ext>
    </p:extLst>
  </p:cSld>
  <p:clrMapOvr>
    <a:masterClrMapping/>
  </p:clrMapOvr>
  <p:transition spd="slow">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E0D3E28A-404A-402A-9CAB-9F22D8EA0045}" type="slidenum">
              <a:rPr lang="es-ES" altLang="es-ES" smtClean="0"/>
              <a:pPr>
                <a:defRPr/>
              </a:pPr>
              <a:t>‹Nº›</a:t>
            </a:fld>
            <a:endParaRPr lang="es-ES" altLang="es-ES" dirty="0"/>
          </a:p>
        </p:txBody>
      </p:sp>
    </p:spTree>
    <p:extLst>
      <p:ext uri="{BB962C8B-B14F-4D97-AF65-F5344CB8AC3E}">
        <p14:creationId xmlns:p14="http://schemas.microsoft.com/office/powerpoint/2010/main" val="1532846350"/>
      </p:ext>
    </p:extLst>
  </p:cSld>
  <p:clrMapOvr>
    <a:masterClrMapping/>
  </p:clrMapOvr>
  <p:transition spd="slow">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61977707-BFB4-498D-A931-C8A0288E0183}" type="slidenum">
              <a:rPr lang="es-ES" altLang="es-ES" smtClean="0"/>
              <a:pPr>
                <a:defRPr/>
              </a:pPr>
              <a:t>‹Nº›</a:t>
            </a:fld>
            <a:endParaRPr lang="es-ES" altLang="es-ES" dirty="0"/>
          </a:p>
        </p:txBody>
      </p:sp>
    </p:spTree>
    <p:extLst>
      <p:ext uri="{BB962C8B-B14F-4D97-AF65-F5344CB8AC3E}">
        <p14:creationId xmlns:p14="http://schemas.microsoft.com/office/powerpoint/2010/main" val="3407633819"/>
      </p:ext>
    </p:extLst>
  </p:cSld>
  <p:clrMapOvr>
    <a:masterClrMapping/>
  </p:clrMapOvr>
  <p:transition spd="slow">
    <p:pull dir="l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468B5703-ED22-43CA-AC7F-ADD92F8B0791}" type="slidenum">
              <a:rPr lang="es-ES" altLang="es-ES" smtClean="0"/>
              <a:pPr>
                <a:defRPr/>
              </a:pPr>
              <a:t>‹Nº›</a:t>
            </a:fld>
            <a:endParaRPr lang="es-ES" altLang="es-ES" dirty="0"/>
          </a:p>
        </p:txBody>
      </p:sp>
    </p:spTree>
    <p:extLst>
      <p:ext uri="{BB962C8B-B14F-4D97-AF65-F5344CB8AC3E}">
        <p14:creationId xmlns:p14="http://schemas.microsoft.com/office/powerpoint/2010/main" val="3653820259"/>
      </p:ext>
    </p:extLst>
  </p:cSld>
  <p:clrMapOvr>
    <a:masterClrMapping/>
  </p:clrMapOvr>
  <p:transition spd="slow">
    <p:pull dir="l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932FE537-246D-412A-A94E-904EDFB40FB8}" type="slidenum">
              <a:rPr lang="es-ES" altLang="es-ES" smtClean="0"/>
              <a:pPr>
                <a:defRPr/>
              </a:pPr>
              <a:t>‹Nº›</a:t>
            </a:fld>
            <a:endParaRPr lang="es-ES" altLang="es-ES" dirty="0"/>
          </a:p>
        </p:txBody>
      </p:sp>
    </p:spTree>
    <p:extLst>
      <p:ext uri="{BB962C8B-B14F-4D97-AF65-F5344CB8AC3E}">
        <p14:creationId xmlns:p14="http://schemas.microsoft.com/office/powerpoint/2010/main" val="879125651"/>
      </p:ext>
    </p:extLst>
  </p:cSld>
  <p:clrMapOvr>
    <a:masterClrMapping/>
  </p:clrMapOvr>
  <p:transition spd="slow">
    <p:pull dir="l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41F792C2-1B90-4DD4-9A6C-91C4D1C6ACAE}" type="slidenum">
              <a:rPr lang="es-ES" altLang="es-ES" smtClean="0"/>
              <a:pPr>
                <a:defRPr/>
              </a:pPr>
              <a:t>‹Nº›</a:t>
            </a:fld>
            <a:endParaRPr lang="es-ES" altLang="es-ES" dirty="0"/>
          </a:p>
        </p:txBody>
      </p:sp>
    </p:spTree>
    <p:extLst>
      <p:ext uri="{BB962C8B-B14F-4D97-AF65-F5344CB8AC3E}">
        <p14:creationId xmlns:p14="http://schemas.microsoft.com/office/powerpoint/2010/main" val="3896258714"/>
      </p:ext>
    </p:extLst>
  </p:cSld>
  <p:clrMapOvr>
    <a:masterClrMapping/>
  </p:clrMapOvr>
  <p:transition spd="slow">
    <p:pull dir="l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5" name="Slide Number Placeholder 4"/>
          <p:cNvSpPr>
            <a:spLocks noGrp="1"/>
          </p:cNvSpPr>
          <p:nvPr>
            <p:ph type="sldNum" sz="quarter" idx="12"/>
          </p:nvPr>
        </p:nvSpPr>
        <p:spPr/>
        <p:txBody>
          <a:bodyPr/>
          <a:lstStyle/>
          <a:p>
            <a:pPr>
              <a:defRPr/>
            </a:pPr>
            <a:fld id="{42B96E31-DC21-44F9-8FC4-25555780A2C5}" type="slidenum">
              <a:rPr lang="es-ES" altLang="es-ES" smtClean="0"/>
              <a:pPr>
                <a:defRPr/>
              </a:pPr>
              <a:t>‹Nº›</a:t>
            </a:fld>
            <a:endParaRPr lang="es-ES" altLang="es-ES" dirty="0"/>
          </a:p>
        </p:txBody>
      </p:sp>
    </p:spTree>
    <p:extLst>
      <p:ext uri="{BB962C8B-B14F-4D97-AF65-F5344CB8AC3E}">
        <p14:creationId xmlns:p14="http://schemas.microsoft.com/office/powerpoint/2010/main" val="3019219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08D6B0EF-148B-4A77-8148-0200E574650D}" type="slidenum">
              <a:rPr lang="es-ES" altLang="es-ES" smtClean="0"/>
              <a:pPr>
                <a:defRPr/>
              </a:pPr>
              <a:t>‹Nº›</a:t>
            </a:fld>
            <a:endParaRPr lang="es-ES" altLang="es-ES" dirty="0"/>
          </a:p>
        </p:txBody>
      </p:sp>
    </p:spTree>
    <p:extLst>
      <p:ext uri="{BB962C8B-B14F-4D97-AF65-F5344CB8AC3E}">
        <p14:creationId xmlns:p14="http://schemas.microsoft.com/office/powerpoint/2010/main" val="68662032"/>
      </p:ext>
    </p:extLst>
  </p:cSld>
  <p:clrMapOvr>
    <a:masterClrMapping/>
  </p:clrMapOvr>
  <p:transition spd="slow">
    <p:pull dir="l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0411A77F-1E58-47E1-BFFE-F2F92B7971F4}" type="slidenum">
              <a:rPr lang="es-ES" altLang="es-ES" smtClean="0"/>
              <a:pPr>
                <a:defRPr/>
              </a:pPr>
              <a:t>‹Nº›</a:t>
            </a:fld>
            <a:endParaRPr lang="es-ES" altLang="es-ES" dirty="0"/>
          </a:p>
        </p:txBody>
      </p:sp>
    </p:spTree>
    <p:extLst>
      <p:ext uri="{BB962C8B-B14F-4D97-AF65-F5344CB8AC3E}">
        <p14:creationId xmlns:p14="http://schemas.microsoft.com/office/powerpoint/2010/main" val="2345142204"/>
      </p:ext>
    </p:extLst>
  </p:cSld>
  <p:clrMapOvr>
    <a:masterClrMapping/>
  </p:clrMapOvr>
  <p:transition spd="slow">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702D6B57-F146-406A-9154-AD5DD9DD159B}" type="slidenum">
              <a:rPr lang="es-ES" altLang="es-ES" smtClean="0"/>
              <a:pPr>
                <a:defRPr/>
              </a:pPr>
              <a:t>‹Nº›</a:t>
            </a:fld>
            <a:endParaRPr lang="es-ES" altLang="es-ES" dirty="0"/>
          </a:p>
        </p:txBody>
      </p:sp>
    </p:spTree>
    <p:extLst>
      <p:ext uri="{BB962C8B-B14F-4D97-AF65-F5344CB8AC3E}">
        <p14:creationId xmlns:p14="http://schemas.microsoft.com/office/powerpoint/2010/main" val="3415237957"/>
      </p:ext>
    </p:extLst>
  </p:cSld>
  <p:clrMapOvr>
    <a:masterClrMapping/>
  </p:clrMapOvr>
  <p:transition spd="slow">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32901B0E-BC88-4035-A68A-1C8BC62D7518}" type="slidenum">
              <a:rPr lang="es-ES" altLang="es-ES" smtClean="0"/>
              <a:pPr>
                <a:defRPr/>
              </a:pPr>
              <a:t>‹Nº›</a:t>
            </a:fld>
            <a:endParaRPr lang="es-ES" altLang="es-ES" dirty="0"/>
          </a:p>
        </p:txBody>
      </p:sp>
    </p:spTree>
    <p:extLst>
      <p:ext uri="{BB962C8B-B14F-4D97-AF65-F5344CB8AC3E}">
        <p14:creationId xmlns:p14="http://schemas.microsoft.com/office/powerpoint/2010/main" val="874823039"/>
      </p:ext>
    </p:extLst>
  </p:cSld>
  <p:clrMapOvr>
    <a:masterClrMapping/>
  </p:clrMapOvr>
  <p:transition spd="slow">
    <p:pull dir="l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689C2DEF-7443-4C30-9CD8-B6A422D0E6A2}" type="slidenum">
              <a:rPr lang="es-ES" altLang="es-ES" smtClean="0"/>
              <a:pPr>
                <a:defRPr/>
              </a:pPr>
              <a:t>‹Nº›</a:t>
            </a:fld>
            <a:endParaRPr lang="es-ES" altLang="es-ES" dirty="0"/>
          </a:p>
        </p:txBody>
      </p:sp>
    </p:spTree>
    <p:extLst>
      <p:ext uri="{BB962C8B-B14F-4D97-AF65-F5344CB8AC3E}">
        <p14:creationId xmlns:p14="http://schemas.microsoft.com/office/powerpoint/2010/main" val="1509021074"/>
      </p:ext>
    </p:extLst>
  </p:cSld>
  <p:clrMapOvr>
    <a:masterClrMapping/>
  </p:clrMapOvr>
  <p:transition spd="slow">
    <p:pull dir="l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C058C0EF-8915-4CB6-921B-59F3F3BDDD10}" type="slidenum">
              <a:rPr lang="es-ES" altLang="es-ES" smtClean="0"/>
              <a:pPr>
                <a:defRPr/>
              </a:pPr>
              <a:t>‹Nº›</a:t>
            </a:fld>
            <a:endParaRPr lang="es-ES" altLang="es-ES" dirty="0"/>
          </a:p>
        </p:txBody>
      </p:sp>
    </p:spTree>
    <p:extLst>
      <p:ext uri="{BB962C8B-B14F-4D97-AF65-F5344CB8AC3E}">
        <p14:creationId xmlns:p14="http://schemas.microsoft.com/office/powerpoint/2010/main" val="341415796"/>
      </p:ext>
    </p:extLst>
  </p:cSld>
  <p:clrMapOvr>
    <a:masterClrMapping/>
  </p:clrMapOvr>
  <p:transition spd="slow">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s-ES" dirty="0"/>
          </a:p>
        </p:txBody>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txBody>
          <a:bodyPr/>
          <a:lstStyle/>
          <a:p>
            <a:endParaRPr lang="es-ES" dirty="0"/>
          </a:p>
        </p:txBody>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endParaRPr lang="es-E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s-ES" dirty="0"/>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7B55B473-5F01-4E80-9153-CDAA2F350E8D}" type="slidenum">
              <a:rPr lang="es-ES" altLang="es-ES" smtClean="0"/>
              <a:pPr>
                <a:defRPr/>
              </a:pPr>
              <a:t>‹Nº›</a:t>
            </a:fld>
            <a:endParaRPr lang="es-ES" altLang="es-ES" dirty="0"/>
          </a:p>
        </p:txBody>
      </p:sp>
    </p:spTree>
    <p:extLst>
      <p:ext uri="{BB962C8B-B14F-4D97-AF65-F5344CB8AC3E}">
        <p14:creationId xmlns:p14="http://schemas.microsoft.com/office/powerpoint/2010/main" val="3939432849"/>
      </p:ext>
    </p:extLst>
  </p:cSld>
  <p:clrMapOvr>
    <a:overrideClrMapping bg1="lt1" tx1="dk1" bg2="lt2" tx2="dk2" accent1="accent1" accent2="accent2" accent3="accent3" accent4="accent4" accent5="accent5" accent6="accent6" hlink="hlink" folHlink="folHlink"/>
  </p:clrMapOvr>
  <p:transition spd="slow">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32664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37B7DCFC-8821-430E-936D-624E62910D88}" type="slidenum">
              <a:rPr lang="es-ES" altLang="es-ES" smtClean="0"/>
              <a:pPr>
                <a:defRPr/>
              </a:pPr>
              <a:t>‹Nº›</a:t>
            </a:fld>
            <a:endParaRPr lang="es-ES" altLang="es-ES" dirty="0"/>
          </a:p>
        </p:txBody>
      </p:sp>
    </p:spTree>
    <p:extLst>
      <p:ext uri="{BB962C8B-B14F-4D97-AF65-F5344CB8AC3E}">
        <p14:creationId xmlns:p14="http://schemas.microsoft.com/office/powerpoint/2010/main" val="2089570013"/>
      </p:ext>
    </p:extLst>
  </p:cSld>
  <p:clrMapOvr>
    <a:masterClrMapping/>
  </p:clrMapOvr>
  <p:transition spd="slow">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5" name="Slide Number Placeholder 4"/>
          <p:cNvSpPr>
            <a:spLocks noGrp="1"/>
          </p:cNvSpPr>
          <p:nvPr>
            <p:ph type="sldNum" sz="quarter" idx="12"/>
          </p:nvPr>
        </p:nvSpPr>
        <p:spPr/>
        <p:txBody>
          <a:body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111742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460B3F94-8E43-4743-8915-BE391F6388BF}" type="slidenum">
              <a:rPr lang="es-ES" altLang="es-ES" smtClean="0"/>
              <a:pPr>
                <a:defRPr/>
              </a:pPr>
              <a:t>‹Nº›</a:t>
            </a:fld>
            <a:endParaRPr lang="es-ES" altLang="es-ES" dirty="0"/>
          </a:p>
        </p:txBody>
      </p:sp>
    </p:spTree>
    <p:extLst>
      <p:ext uri="{BB962C8B-B14F-4D97-AF65-F5344CB8AC3E}">
        <p14:creationId xmlns:p14="http://schemas.microsoft.com/office/powerpoint/2010/main" val="468879988"/>
      </p:ext>
    </p:extLst>
  </p:cSld>
  <p:clrMapOvr>
    <a:masterClrMapping/>
  </p:clrMapOvr>
  <p:transition spd="slow">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pPr>
              <a:defRPr/>
            </a:pPr>
            <a:endParaRPr lang="es-ES" dirty="0"/>
          </a:p>
        </p:txBody>
      </p:sp>
      <p:sp>
        <p:nvSpPr>
          <p:cNvPr id="9" name="Footer Placeholder 8"/>
          <p:cNvSpPr>
            <a:spLocks noGrp="1"/>
          </p:cNvSpPr>
          <p:nvPr>
            <p:ph type="ftr" sz="quarter" idx="11"/>
          </p:nvPr>
        </p:nvSpPr>
        <p:spPr/>
        <p:txBody>
          <a:bodyPr/>
          <a:lstStyle>
            <a:lvl1pPr algn="r">
              <a:defRPr/>
            </a:lvl1pPr>
          </a:lstStyle>
          <a:p>
            <a:pPr>
              <a:defRPr/>
            </a:pPr>
            <a:endParaRPr lang="es-E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8E3696C1-CF44-4027-848C-84009EA3F5FA}" type="slidenum">
              <a:rPr lang="es-ES" altLang="es-ES" smtClean="0"/>
              <a:pPr>
                <a:defRPr/>
              </a:pPr>
              <a:t>‹Nº›</a:t>
            </a:fld>
            <a:endParaRPr lang="es-ES" altLang="es-E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Tree>
    <p:extLst>
      <p:ext uri="{BB962C8B-B14F-4D97-AF65-F5344CB8AC3E}">
        <p14:creationId xmlns:p14="http://schemas.microsoft.com/office/powerpoint/2010/main" val="3810053015"/>
      </p:ext>
    </p:extLst>
  </p:cSld>
  <p:clrMapOvr>
    <a:masterClrMapping/>
  </p:clrMapOvr>
  <p:transition spd="slow">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s-E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s-E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0A3FEDD7-8E91-4F93-9C3E-772CEEC700EA}" type="slidenum">
              <a:rPr lang="es-ES" altLang="es-ES" smtClean="0"/>
              <a:pPr>
                <a:defRPr/>
              </a:pPr>
              <a:t>‹Nº›</a:t>
            </a:fld>
            <a:endParaRPr lang="es-ES" altLang="es-E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Tree>
    <p:extLst>
      <p:ext uri="{BB962C8B-B14F-4D97-AF65-F5344CB8AC3E}">
        <p14:creationId xmlns:p14="http://schemas.microsoft.com/office/powerpoint/2010/main" val="115615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txBody>
          <a:bodyPr/>
          <a:lstStyle/>
          <a:p>
            <a:endParaRPr lang="es-ES" dirty="0"/>
          </a:p>
        </p:txBody>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es-E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es-E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1551025247"/>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ransition spd="slow">
    <p:pull dir="lu"/>
  </p:transition>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140412041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ransition spd="slow">
    <p:pull dir="l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hemeOverride" Target="../theme/themeOverride9.xml"/><Relationship Id="rId5" Type="http://schemas.openxmlformats.org/officeDocument/2006/relationships/image" Target="../media/image6.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mailto:admision.cr@jccm.es" TargetMode="External"/><Relationship Id="rId7" Type="http://schemas.openxmlformats.org/officeDocument/2006/relationships/hyperlink" Target="mailto:admision.talavera@jccm.es" TargetMode="External"/><Relationship Id="rId2" Type="http://schemas.openxmlformats.org/officeDocument/2006/relationships/hyperlink" Target="mailto:admision.ab@jccm.es" TargetMode="External"/><Relationship Id="rId1" Type="http://schemas.openxmlformats.org/officeDocument/2006/relationships/slideLayout" Target="../slideLayouts/slideLayout13.xml"/><Relationship Id="rId6" Type="http://schemas.openxmlformats.org/officeDocument/2006/relationships/hyperlink" Target="mailto:admision.to@jccm.es" TargetMode="External"/><Relationship Id="rId5" Type="http://schemas.openxmlformats.org/officeDocument/2006/relationships/hyperlink" Target="mailto:admision.gu@jccm.es" TargetMode="External"/><Relationship Id="rId4" Type="http://schemas.openxmlformats.org/officeDocument/2006/relationships/hyperlink" Target="mailto:admision.cu@jccm.es"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openxmlformats.org/officeDocument/2006/relationships/image" Target="../media/image5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cacion.castillalamancha.es/educamosclm/centro-de-ayuda-educamosclm/obten-cuenta-educamosclm" TargetMode="External"/><Relationship Id="rId2" Type="http://schemas.openxmlformats.org/officeDocument/2006/relationships/hyperlink" Target="mailto:Cl@ve"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educacion.castillalamancha.es/educamosclm/centro-de-ayuda-educamosclm/obten-cuenta-educamosclm" TargetMode="External"/><Relationship Id="rId2" Type="http://schemas.openxmlformats.org/officeDocument/2006/relationships/hyperlink" Target="https://educacion.castillalamancha.es/admision-de-alumnado/obligatorias" TargetMode="Externa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educen.jccm.es/educen/public/consulta.xhtml" TargetMode="External"/><Relationship Id="rId2" Type="http://schemas.openxmlformats.org/officeDocument/2006/relationships/hyperlink" Target="https://educacion.castillalamancha.es/"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85024314-1353-4B93-B23F-23ADC6115675}"/>
              </a:ext>
            </a:extLst>
          </p:cNvPr>
          <p:cNvSpPr txBox="1"/>
          <p:nvPr/>
        </p:nvSpPr>
        <p:spPr>
          <a:xfrm>
            <a:off x="467544" y="3068959"/>
            <a:ext cx="4320480" cy="1512169"/>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8">
            <a:extLst>
              <a:ext uri="{FF2B5EF4-FFF2-40B4-BE49-F238E27FC236}">
                <a16:creationId xmlns:a16="http://schemas.microsoft.com/office/drawing/2014/main" id="{2ADE3EF4-28E0-46AA-99CE-6D55018356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81799" y="4896787"/>
            <a:ext cx="1145985" cy="8364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46FF526A-53B8-56AD-C393-B7B97E1EDD2C}"/>
              </a:ext>
            </a:extLst>
          </p:cNvPr>
          <p:cNvSpPr/>
          <p:nvPr/>
        </p:nvSpPr>
        <p:spPr>
          <a:xfrm>
            <a:off x="467544" y="692696"/>
            <a:ext cx="4032447" cy="3528391"/>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3200" b="1" dirty="0">
                <a:solidFill>
                  <a:srgbClr val="002060"/>
                </a:solidFill>
                <a:latin typeface="Calibri Light" panose="020F0302020204030204" pitchFamily="34" charset="0"/>
                <a:ea typeface="+mj-ea"/>
                <a:cs typeface="Calibri Light" panose="020F0302020204030204" pitchFamily="34" charset="0"/>
              </a:rPr>
              <a:t>PROCESO DE ADMISIÓN DE ALUMNADO        2026 -2027</a:t>
            </a:r>
          </a:p>
          <a:p>
            <a:pPr algn="ctr" defTabSz="914400">
              <a:lnSpc>
                <a:spcPct val="90000"/>
              </a:lnSpc>
              <a:spcBef>
                <a:spcPct val="0"/>
              </a:spcBef>
              <a:spcAft>
                <a:spcPts val="600"/>
              </a:spcAft>
            </a:pPr>
            <a:endParaRPr lang="en-US" sz="3200" b="1" dirty="0">
              <a:solidFill>
                <a:srgbClr val="002060"/>
              </a:solidFill>
              <a:latin typeface="Calibri Light" panose="020F0302020204030204" pitchFamily="34" charset="0"/>
              <a:ea typeface="+mj-ea"/>
              <a:cs typeface="Calibri Light" panose="020F0302020204030204" pitchFamily="34" charset="0"/>
            </a:endParaRPr>
          </a:p>
          <a:p>
            <a:pPr algn="ctr" defTabSz="914400">
              <a:lnSpc>
                <a:spcPct val="90000"/>
              </a:lnSpc>
              <a:spcBef>
                <a:spcPct val="0"/>
              </a:spcBef>
              <a:spcAft>
                <a:spcPts val="600"/>
              </a:spcAft>
            </a:pPr>
            <a:r>
              <a:rPr lang="en-US" sz="3200" b="1" dirty="0">
                <a:solidFill>
                  <a:srgbClr val="002060"/>
                </a:solidFill>
                <a:latin typeface="Calibri Light" panose="020F0302020204030204" pitchFamily="34" charset="0"/>
                <a:ea typeface="+mj-ea"/>
                <a:cs typeface="Calibri Light" panose="020F0302020204030204" pitchFamily="34" charset="0"/>
              </a:rPr>
              <a:t>INFORMACIÓN PARA </a:t>
            </a:r>
          </a:p>
          <a:p>
            <a:pPr algn="ctr" defTabSz="914400">
              <a:lnSpc>
                <a:spcPct val="90000"/>
              </a:lnSpc>
              <a:spcBef>
                <a:spcPct val="0"/>
              </a:spcBef>
              <a:spcAft>
                <a:spcPts val="600"/>
              </a:spcAft>
            </a:pPr>
            <a:r>
              <a:rPr lang="en-US" sz="3200" b="1" dirty="0">
                <a:solidFill>
                  <a:srgbClr val="002060"/>
                </a:solidFill>
                <a:latin typeface="Calibri Light" panose="020F0302020204030204" pitchFamily="34" charset="0"/>
                <a:ea typeface="+mj-ea"/>
                <a:cs typeface="Calibri Light" panose="020F0302020204030204" pitchFamily="34" charset="0"/>
              </a:rPr>
              <a:t>FAMILIAS</a:t>
            </a:r>
          </a:p>
        </p:txBody>
      </p:sp>
      <p:pic>
        <p:nvPicPr>
          <p:cNvPr id="6" name="Imagen 5" descr="Diagrama&#10;&#10;El contenido generado por IA puede ser incorrecto.">
            <a:extLst>
              <a:ext uri="{FF2B5EF4-FFF2-40B4-BE49-F238E27FC236}">
                <a16:creationId xmlns:a16="http://schemas.microsoft.com/office/drawing/2014/main" id="{A746F6D7-98D3-E824-2895-BB8BD2FAC0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10" y="548680"/>
            <a:ext cx="4178311" cy="5674940"/>
          </a:xfrm>
          <a:prstGeom prst="rect">
            <a:avLst/>
          </a:prstGeom>
        </p:spPr>
      </p:pic>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C6C62C-9ED8-997B-7801-64528D6A61C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E00F7EAB-F2EA-ABAF-960F-FCCA15775D81}"/>
              </a:ext>
            </a:extLst>
          </p:cNvPr>
          <p:cNvSpPr txBox="1"/>
          <p:nvPr/>
        </p:nvSpPr>
        <p:spPr>
          <a:xfrm>
            <a:off x="571350" y="429491"/>
            <a:ext cx="7192323" cy="911278"/>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CONSIDERACIONES PARA EL ACCESO A BACHILLERATO</a:t>
            </a:r>
          </a:p>
        </p:txBody>
      </p:sp>
      <p:sp>
        <p:nvSpPr>
          <p:cNvPr id="7" name="Rectangle 3">
            <a:extLst>
              <a:ext uri="{FF2B5EF4-FFF2-40B4-BE49-F238E27FC236}">
                <a16:creationId xmlns:a16="http://schemas.microsoft.com/office/drawing/2014/main" id="{F11042C6-A5F3-009B-9DEC-115B15A9CF92}"/>
              </a:ext>
            </a:extLst>
          </p:cNvPr>
          <p:cNvSpPr>
            <a:spLocks noGrp="1"/>
          </p:cNvSpPr>
          <p:nvPr>
            <p:ph idx="4294967295"/>
          </p:nvPr>
        </p:nvSpPr>
        <p:spPr>
          <a:xfrm>
            <a:off x="467544" y="1772816"/>
            <a:ext cx="8496944" cy="4364459"/>
          </a:xfrm>
        </p:spPr>
        <p:txBody>
          <a:bodyPr vert="horz" lIns="91440" tIns="45720" rIns="91440" bIns="45720" rtlCol="0" anchor="ctr">
            <a:normAutofit fontScale="25000" lnSpcReduction="20000"/>
          </a:bodyPr>
          <a:lstStyle/>
          <a:p>
            <a:pPr>
              <a:lnSpc>
                <a:spcPct val="120000"/>
              </a:lnSpc>
            </a:pPr>
            <a:r>
              <a:rPr lang="es-ES" sz="5600" b="1" dirty="0">
                <a:highlight>
                  <a:srgbClr val="FFFF99"/>
                </a:highlight>
                <a:latin typeface="Calibri" panose="020F0502020204030204" pitchFamily="34" charset="0"/>
                <a:ea typeface="Calibri" panose="020F0502020204030204" pitchFamily="34" charset="0"/>
                <a:cs typeface="Calibri" panose="020F0502020204030204" pitchFamily="34" charset="0"/>
              </a:rPr>
              <a:t>MODALIDADES de Ciencias y Tecnología y Humanidades y Ciencias Sociales: </a:t>
            </a:r>
          </a:p>
          <a:p>
            <a:pPr marL="0" indent="0">
              <a:lnSpc>
                <a:spcPct val="120000"/>
              </a:lnSpc>
              <a:buNone/>
            </a:pPr>
            <a:r>
              <a:rPr lang="es-ES" sz="5600" b="1" dirty="0">
                <a:latin typeface="Calibri" panose="020F0502020204030204" pitchFamily="34" charset="0"/>
                <a:ea typeface="Calibri" panose="020F0502020204030204" pitchFamily="34" charset="0"/>
                <a:cs typeface="Calibri" panose="020F0502020204030204" pitchFamily="34" charset="0"/>
              </a:rPr>
              <a:t>Será PREFERENTE el alumnado que lo solicite en 1ª opción en el centro donde cursa 4º ESO, en caso de solicitar otro centro distinto perderá esa preferencia y la solicitud será baremada de acuerdo con los criterios generales.</a:t>
            </a:r>
          </a:p>
          <a:p>
            <a:pPr>
              <a:lnSpc>
                <a:spcPct val="120000"/>
              </a:lnSpc>
            </a:pPr>
            <a:r>
              <a:rPr lang="es-ES" sz="5600" b="1" dirty="0">
                <a:highlight>
                  <a:srgbClr val="FFFF99"/>
                </a:highlight>
                <a:latin typeface="Calibri" panose="020F0502020204030204" pitchFamily="34" charset="0"/>
                <a:ea typeface="Calibri" panose="020F0502020204030204" pitchFamily="34" charset="0"/>
                <a:cs typeface="Calibri" panose="020F0502020204030204" pitchFamily="34" charset="0"/>
              </a:rPr>
              <a:t>MODALIDADES de Artes Plásticas/Música y General en 1ª OPCIÓN:  </a:t>
            </a:r>
          </a:p>
          <a:p>
            <a:pPr marL="0" indent="0">
              <a:lnSpc>
                <a:spcPct val="120000"/>
              </a:lnSpc>
              <a:buNone/>
            </a:pPr>
            <a:r>
              <a:rPr lang="es-ES" sz="5600" dirty="0">
                <a:latin typeface="Calibri" panose="020F0502020204030204" pitchFamily="34" charset="0"/>
                <a:ea typeface="Calibri" panose="020F0502020204030204" pitchFamily="34" charset="0"/>
                <a:cs typeface="Calibri" panose="020F0502020204030204" pitchFamily="34" charset="0"/>
              </a:rPr>
              <a:t>Al ser modalidades que no se imparten en todos los centros no existe preferencia y todas las solicitudes son baremadas. Se recomienda consignar el centro donde cursó 4º ESO con otras modalidades porque de esta forma no perdería la preferencia correspondiente en el caso de no entrar en las modalidades indicadas.</a:t>
            </a:r>
          </a:p>
          <a:p>
            <a:pPr>
              <a:lnSpc>
                <a:spcPct val="120000"/>
              </a:lnSpc>
            </a:pPr>
            <a:r>
              <a:rPr lang="es-ES" sz="5600" b="1" dirty="0">
                <a:latin typeface="Calibri" panose="020F0502020204030204" pitchFamily="34" charset="0"/>
                <a:ea typeface="Calibri" panose="020F0502020204030204" pitchFamily="34" charset="0"/>
                <a:cs typeface="Calibri" panose="020F0502020204030204" pitchFamily="34" charset="0"/>
              </a:rPr>
              <a:t>Si se repite 1º o 2º de Bachillerato en otra modalidad en el mismo centro </a:t>
            </a:r>
            <a:r>
              <a:rPr lang="es-ES" sz="5600" dirty="0">
                <a:latin typeface="Calibri" panose="020F0502020204030204" pitchFamily="34" charset="0"/>
                <a:ea typeface="Calibri" panose="020F0502020204030204" pitchFamily="34" charset="0"/>
                <a:cs typeface="Calibri" panose="020F0502020204030204" pitchFamily="34" charset="0"/>
              </a:rPr>
              <a:t>NO hay que realizar solicitud de admisión. Debe solicitarlo en el propio centro educativo a final de curso para poder reservar esas plazas antes de la adjudicación definitiva.</a:t>
            </a:r>
          </a:p>
          <a:p>
            <a:pPr>
              <a:lnSpc>
                <a:spcPct val="120000"/>
              </a:lnSpc>
            </a:pPr>
            <a:r>
              <a:rPr lang="es-ES" sz="5600" b="1" dirty="0">
                <a:latin typeface="Calibri" panose="020F0502020204030204" pitchFamily="34" charset="0"/>
                <a:ea typeface="Calibri" panose="020F0502020204030204" pitchFamily="34" charset="0"/>
                <a:cs typeface="Calibri" panose="020F0502020204030204" pitchFamily="34" charset="0"/>
              </a:rPr>
              <a:t>NO hay que realizar solicitud de admisión para promocionar a 2º de Bachillerato en el mismo centro cambiando de modalidad</a:t>
            </a:r>
            <a:r>
              <a:rPr lang="es-ES" sz="5600" dirty="0">
                <a:latin typeface="Calibri" panose="020F0502020204030204" pitchFamily="34" charset="0"/>
                <a:ea typeface="Calibri" panose="020F0502020204030204" pitchFamily="34" charset="0"/>
                <a:cs typeface="Calibri" panose="020F0502020204030204" pitchFamily="34" charset="0"/>
              </a:rPr>
              <a:t>. En este caso debe tener en cuenta que deberá matricularse de las materias específicas de opción y las materias obligatorias de la nueva modalidad elegida que no se hayan cursado en 1º de Bachillerato. Para poder titular en la nueva modalidad todas las materias especificas y obligatorias de esta deben haberse cursado.</a:t>
            </a:r>
          </a:p>
          <a:p>
            <a:pPr>
              <a:lnSpc>
                <a:spcPct val="120000"/>
              </a:lnSpc>
            </a:pPr>
            <a:r>
              <a:rPr lang="es-ES" sz="5600" b="1" dirty="0">
                <a:latin typeface="Calibri" panose="020F0502020204030204" pitchFamily="34" charset="0"/>
                <a:ea typeface="Calibri" panose="020F0502020204030204" pitchFamily="34" charset="0"/>
                <a:cs typeface="Calibri" panose="020F0502020204030204" pitchFamily="34" charset="0"/>
              </a:rPr>
              <a:t>A partir del 31 de octubre de 2026 no se admitirán en ningún caso cambios de modalidad en Bachillerato: ni alumnado del propio centro, ni por cambios de localidad o de domicilio.</a:t>
            </a:r>
          </a:p>
          <a:p>
            <a:pPr>
              <a:lnSpc>
                <a:spcPct val="120000"/>
              </a:lnSpc>
            </a:pPr>
            <a:r>
              <a:rPr lang="es-ES" sz="5600" dirty="0">
                <a:latin typeface="Calibri" panose="020F0502020204030204" pitchFamily="34" charset="0"/>
                <a:ea typeface="Calibri" panose="020F0502020204030204" pitchFamily="34" charset="0"/>
                <a:cs typeface="Calibri" panose="020F0502020204030204" pitchFamily="34" charset="0"/>
              </a:rPr>
              <a:t>Las solicitudes deben ir firmadas por los dos progenitores/as o tutores/as legales para menores de edad.</a:t>
            </a:r>
          </a:p>
          <a:p>
            <a:pPr marL="0" indent="0">
              <a:buNone/>
            </a:pPr>
            <a:endParaRPr lang="en-US" sz="4800" dirty="0">
              <a:latin typeface="Calibri Light" panose="020F0302020204030204" pitchFamily="34" charset="0"/>
              <a:ea typeface="Calibri Light" panose="020F0302020204030204" pitchFamily="34" charset="0"/>
              <a:cs typeface="Calibri Light" panose="020F0302020204030204" pitchFamily="34" charset="0"/>
            </a:endParaRPr>
          </a:p>
          <a:p>
            <a:pPr marL="0">
              <a:buClr>
                <a:srgbClr val="42A9AE"/>
              </a:buClr>
              <a:defRPr/>
            </a:pPr>
            <a:endParaRPr lang="en-US" altLang="es-ES" sz="1100" dirty="0"/>
          </a:p>
        </p:txBody>
      </p:sp>
      <p:pic>
        <p:nvPicPr>
          <p:cNvPr id="2" name="Picture 8">
            <a:extLst>
              <a:ext uri="{FF2B5EF4-FFF2-40B4-BE49-F238E27FC236}">
                <a16:creationId xmlns:a16="http://schemas.microsoft.com/office/drawing/2014/main" id="{C91EF0FE-84FE-541C-0AC0-584A7BC72D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245273"/>
            <a:ext cx="525359" cy="338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963479"/>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77552-44C6-8F4F-5F68-E5C5489901DE}"/>
              </a:ext>
            </a:extLst>
          </p:cNvPr>
          <p:cNvSpPr>
            <a:spLocks noGrp="1"/>
          </p:cNvSpPr>
          <p:nvPr>
            <p:ph type="title"/>
          </p:nvPr>
        </p:nvSpPr>
        <p:spPr/>
        <p:txBody>
          <a:bodyPr>
            <a:normAutofit/>
          </a:bodyPr>
          <a:lstStyle/>
          <a:p>
            <a:pPr algn="ctr"/>
            <a:r>
              <a:rPr lang="es-ES" sz="3600" dirty="0">
                <a:solidFill>
                  <a:srgbClr val="002060"/>
                </a:solidFill>
                <a:latin typeface="Calibri" panose="020F0502020204030204" pitchFamily="34" charset="0"/>
                <a:ea typeface="Calibri" panose="020F0502020204030204" pitchFamily="34" charset="0"/>
                <a:cs typeface="Calibri" panose="020F0502020204030204" pitchFamily="34" charset="0"/>
              </a:rPr>
              <a:t>BAREMO</a:t>
            </a:r>
          </a:p>
        </p:txBody>
      </p:sp>
      <p:sp>
        <p:nvSpPr>
          <p:cNvPr id="5" name="CuadroTexto 4">
            <a:extLst>
              <a:ext uri="{FF2B5EF4-FFF2-40B4-BE49-F238E27FC236}">
                <a16:creationId xmlns:a16="http://schemas.microsoft.com/office/drawing/2014/main" id="{20625C03-6651-1875-1239-10D721FC22E9}"/>
              </a:ext>
            </a:extLst>
          </p:cNvPr>
          <p:cNvSpPr txBox="1"/>
          <p:nvPr/>
        </p:nvSpPr>
        <p:spPr>
          <a:xfrm>
            <a:off x="1043608" y="2060848"/>
            <a:ext cx="6912768" cy="3170099"/>
          </a:xfrm>
          <a:prstGeom prst="rect">
            <a:avLst/>
          </a:prstGeom>
          <a:noFill/>
        </p:spPr>
        <p:txBody>
          <a:bodyPr wrap="square">
            <a:spAutoFit/>
          </a:bodyPr>
          <a:lstStyle/>
          <a:p>
            <a:pPr marL="342900" marR="27940" indent="-342900" algn="just">
              <a:buFont typeface="Wingdings" panose="05000000000000000000" pitchFamily="2" charset="2"/>
              <a:buChar char="§"/>
            </a:pPr>
            <a:r>
              <a:rPr lang="es-ES" sz="2000" b="1" u="sng" dirty="0">
                <a:effectLst/>
                <a:latin typeface="Calibri" panose="020F0502020204030204" pitchFamily="34" charset="0"/>
                <a:ea typeface="Calibri" panose="020F0502020204030204" pitchFamily="34" charset="0"/>
                <a:cs typeface="Calibri" panose="020F0502020204030204" pitchFamily="34" charset="0"/>
              </a:rPr>
              <a:t>En las localidades en las que sólo exista un centro educativo</a:t>
            </a:r>
            <a:r>
              <a:rPr lang="es-ES" sz="2000" dirty="0">
                <a:effectLst/>
                <a:latin typeface="Calibri" panose="020F0502020204030204" pitchFamily="34" charset="0"/>
                <a:ea typeface="Calibri" panose="020F0502020204030204" pitchFamily="34" charset="0"/>
                <a:cs typeface="Calibri" panose="020F0502020204030204" pitchFamily="34" charset="0"/>
              </a:rPr>
              <a:t>, se admitirá a todo el alumnado residente que solicite plaza en el mismo y no será precisa la baremación de solicitudes.</a:t>
            </a:r>
          </a:p>
          <a:p>
            <a:pPr marL="342900" marR="27940" indent="-342900" algn="just">
              <a:buFont typeface="Wingdings" panose="05000000000000000000" pitchFamily="2" charset="2"/>
              <a:buChar char="§"/>
            </a:pPr>
            <a:endParaRPr lang="es-ES" sz="2000" dirty="0">
              <a:effectLst/>
              <a:latin typeface="Calibri" panose="020F0502020204030204" pitchFamily="34" charset="0"/>
              <a:ea typeface="Calibri" panose="020F0502020204030204" pitchFamily="34" charset="0"/>
              <a:cs typeface="Calibri" panose="020F0502020204030204" pitchFamily="34" charset="0"/>
            </a:endParaRPr>
          </a:p>
          <a:p>
            <a:pPr marR="27940" algn="just"/>
            <a:endParaRPr lang="es-ES" sz="2000" dirty="0">
              <a:effectLst/>
              <a:latin typeface="Calibri" panose="020F0502020204030204" pitchFamily="34" charset="0"/>
              <a:ea typeface="Calibri" panose="020F0502020204030204" pitchFamily="34" charset="0"/>
              <a:cs typeface="Calibri" panose="020F0502020204030204" pitchFamily="34" charset="0"/>
            </a:endParaRPr>
          </a:p>
          <a:p>
            <a:pPr marL="342900" marR="27940" indent="-342900" algn="just">
              <a:buFont typeface="Wingdings" panose="05000000000000000000" pitchFamily="2" charset="2"/>
              <a:buChar char="§"/>
            </a:pPr>
            <a:r>
              <a:rPr lang="es-ES" sz="2000" b="1" u="sng" dirty="0">
                <a:effectLst/>
                <a:latin typeface="Calibri" panose="020F0502020204030204" pitchFamily="34" charset="0"/>
                <a:ea typeface="Calibri" panose="020F0502020204030204" pitchFamily="34" charset="0"/>
                <a:cs typeface="Calibri" panose="020F0502020204030204" pitchFamily="34" charset="0"/>
              </a:rPr>
              <a:t>Cuando existan varios centros</a:t>
            </a:r>
            <a:r>
              <a:rPr lang="es-ES" sz="2000" dirty="0">
                <a:effectLst/>
                <a:latin typeface="Calibri" panose="020F0502020204030204" pitchFamily="34" charset="0"/>
                <a:ea typeface="Calibri" panose="020F0502020204030204" pitchFamily="34" charset="0"/>
                <a:cs typeface="Calibri" panose="020F0502020204030204" pitchFamily="34" charset="0"/>
              </a:rPr>
              <a:t> y la demanda de plazas sea mayor que las vacantes disponibles, la admisión se regirá valorando las solicitudes de acuerdo con el siguiente baremo:</a:t>
            </a:r>
          </a:p>
          <a:p>
            <a:pPr marR="27940" algn="just"/>
            <a:endParaRPr lang="es-ES" sz="2000" dirty="0">
              <a:latin typeface="Calibri" panose="020F0502020204030204" pitchFamily="34" charset="0"/>
              <a:ea typeface="Calibri" panose="020F0502020204030204" pitchFamily="34" charset="0"/>
              <a:cs typeface="Calibri" panose="020F0502020204030204" pitchFamily="34" charset="0"/>
            </a:endParaRPr>
          </a:p>
          <a:p>
            <a:pPr marR="27940" algn="just"/>
            <a:endParaRPr lang="es-ES"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8">
            <a:extLst>
              <a:ext uri="{FF2B5EF4-FFF2-40B4-BE49-F238E27FC236}">
                <a16:creationId xmlns:a16="http://schemas.microsoft.com/office/drawing/2014/main" id="{C5541931-0575-2AF6-F9F2-B26AE193E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30710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Diagrama, Escala de tiempo&#10;&#10;El contenido generado por IA puede ser incorrecto.">
            <a:extLst>
              <a:ext uri="{FF2B5EF4-FFF2-40B4-BE49-F238E27FC236}">
                <a16:creationId xmlns:a16="http://schemas.microsoft.com/office/drawing/2014/main" id="{1793FF22-D695-EE11-A98D-110089288DC4}"/>
              </a:ext>
            </a:extLst>
          </p:cNvPr>
          <p:cNvPicPr>
            <a:picLocks noChangeAspect="1"/>
          </p:cNvPicPr>
          <p:nvPr/>
        </p:nvPicPr>
        <p:blipFill>
          <a:blip r:embed="rId3"/>
          <a:stretch>
            <a:fillRect/>
          </a:stretch>
        </p:blipFill>
        <p:spPr>
          <a:xfrm>
            <a:off x="1905333" y="260648"/>
            <a:ext cx="5835019" cy="6336703"/>
          </a:xfrm>
          <a:prstGeom prst="rect">
            <a:avLst/>
          </a:prstGeom>
        </p:spPr>
      </p:pic>
      <p:pic>
        <p:nvPicPr>
          <p:cNvPr id="2" name="Picture 8">
            <a:extLst>
              <a:ext uri="{FF2B5EF4-FFF2-40B4-BE49-F238E27FC236}">
                <a16:creationId xmlns:a16="http://schemas.microsoft.com/office/drawing/2014/main" id="{1F39770C-75B4-5A03-5D31-9BF83DBE62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47073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278CD8-FD79-F853-7197-7D913A23D87A}"/>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333DA16-F8C2-4789-5393-D6470812EAF1}"/>
              </a:ext>
            </a:extLst>
          </p:cNvPr>
          <p:cNvSpPr>
            <a:spLocks noGrp="1"/>
          </p:cNvSpPr>
          <p:nvPr>
            <p:ph type="title" idx="4294967295"/>
          </p:nvPr>
        </p:nvSpPr>
        <p:spPr>
          <a:xfrm>
            <a:off x="0" y="295275"/>
            <a:ext cx="8892480" cy="1033463"/>
          </a:xfrm>
        </p:spPr>
        <p:txBody>
          <a:bodyPr>
            <a:normAutofit/>
          </a:bodyPr>
          <a:lstStyle/>
          <a:p>
            <a:pPr algn="ctr"/>
            <a:r>
              <a:rPr lang="es-ES" sz="3200" dirty="0">
                <a:solidFill>
                  <a:srgbClr val="002060"/>
                </a:solidFill>
                <a:latin typeface="Calibri" panose="020F0502020204030204" pitchFamily="34" charset="0"/>
                <a:ea typeface="Calibri" panose="020F0502020204030204" pitchFamily="34" charset="0"/>
                <a:cs typeface="Calibri" panose="020F0502020204030204" pitchFamily="34" charset="0"/>
              </a:rPr>
              <a:t>CRITERIOS DE DESEMPATE</a:t>
            </a:r>
          </a:p>
        </p:txBody>
      </p:sp>
      <p:sp>
        <p:nvSpPr>
          <p:cNvPr id="8" name="Rectangle 3">
            <a:extLst>
              <a:ext uri="{FF2B5EF4-FFF2-40B4-BE49-F238E27FC236}">
                <a16:creationId xmlns:a16="http://schemas.microsoft.com/office/drawing/2014/main" id="{9D9A69AA-398A-4203-582E-2A9272755532}"/>
              </a:ext>
            </a:extLst>
          </p:cNvPr>
          <p:cNvSpPr>
            <a:spLocks noGrp="1"/>
          </p:cNvSpPr>
          <p:nvPr>
            <p:ph idx="4294967295"/>
          </p:nvPr>
        </p:nvSpPr>
        <p:spPr>
          <a:xfrm>
            <a:off x="323528" y="1124745"/>
            <a:ext cx="8388672" cy="5169694"/>
          </a:xfrm>
        </p:spPr>
        <p:txBody>
          <a:bodyPr>
            <a:normAutofit fontScale="25000" lnSpcReduction="20000"/>
          </a:bodyPr>
          <a:lstStyle/>
          <a:p>
            <a:pPr marL="0" indent="0">
              <a:lnSpc>
                <a:spcPct val="120000"/>
              </a:lnSpc>
              <a:buNone/>
              <a:defRPr/>
            </a:pPr>
            <a:r>
              <a:rPr lang="es-ES" altLang="es-ES" sz="7200" b="1" dirty="0">
                <a:solidFill>
                  <a:srgbClr val="CC4057"/>
                </a:solidFill>
                <a:latin typeface="Calibri" panose="020F0502020204030204" pitchFamily="34" charset="0"/>
                <a:ea typeface="Calibri" panose="020F0502020204030204" pitchFamily="34" charset="0"/>
                <a:cs typeface="Calibri" panose="020F0502020204030204" pitchFamily="34" charset="0"/>
              </a:rPr>
              <a:t>A IGUALDAD DE PUNTOS, EL LISTADO SE ORDENA POR MAYOR PUNTUACIÓN:</a:t>
            </a:r>
          </a:p>
          <a:p>
            <a:pPr marL="0" indent="0">
              <a:lnSpc>
                <a:spcPct val="90000"/>
              </a:lnSpc>
              <a:buNone/>
              <a:defRPr/>
            </a:pPr>
            <a:endParaRPr lang="es-ES" altLang="es-ES" sz="2900" b="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defRPr/>
            </a:pPr>
            <a:r>
              <a:rPr lang="es-ES" altLang="es-ES" sz="2900" b="1" dirty="0">
                <a:latin typeface="Calibri" panose="020F0502020204030204" pitchFamily="34" charset="0"/>
                <a:ea typeface="Calibri" panose="020F0502020204030204" pitchFamily="34" charset="0"/>
                <a:cs typeface="Calibri" panose="020F0502020204030204" pitchFamily="34" charset="0"/>
              </a:rPr>
              <a:t>	</a:t>
            </a:r>
            <a:r>
              <a:rPr lang="es-ES" altLang="es-ES" sz="5600" dirty="0">
                <a:latin typeface="Calibri" panose="020F0502020204030204" pitchFamily="34" charset="0"/>
                <a:ea typeface="Calibri" panose="020F0502020204030204" pitchFamily="34" charset="0"/>
                <a:cs typeface="Calibri" panose="020F0502020204030204" pitchFamily="34" charset="0"/>
              </a:rPr>
              <a:t>1º - Hermanos/as matriculados en el centro.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2º - Proximidad al centro del domicilio familiar, o del lugar de trabajo.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3º - Existencia de padres, madres, tutores o tutoras legales que trabajen en el centro.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4º - Discapacidad en el alumno, alumna, padres, madres, tutores o tutoras legales, hermanos/as.</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5º - Situación de acogimiento familiar del alumno o alumna.</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6º - Condición de víctima de violencia de género o de terrorismo.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7º - Alumnado nacido en parto múltiple.</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8º - Condición legal de familia numerosa.</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9º - Condición legal de familia monoparental.</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10º - Rentas anuales de la unidad familiar.</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11º - Expediente académico, en el caso de Bachillerato.</a:t>
            </a:r>
          </a:p>
          <a:p>
            <a:pPr marL="0" indent="0">
              <a:lnSpc>
                <a:spcPct val="90000"/>
              </a:lnSpc>
              <a:buNone/>
              <a:defRPr/>
            </a:pPr>
            <a:r>
              <a:rPr lang="es-ES" altLang="es-ES" sz="5600" b="1" dirty="0">
                <a:latin typeface="Calibri" panose="020F0502020204030204" pitchFamily="34" charset="0"/>
                <a:ea typeface="Calibri" panose="020F0502020204030204" pitchFamily="34" charset="0"/>
                <a:cs typeface="Calibri" panose="020F0502020204030204" pitchFamily="34" charset="0"/>
              </a:rPr>
              <a:t>	</a:t>
            </a:r>
          </a:p>
          <a:p>
            <a:pPr marL="0" indent="0">
              <a:lnSpc>
                <a:spcPct val="120000"/>
              </a:lnSpc>
              <a:buNone/>
              <a:defRPr/>
            </a:pPr>
            <a:r>
              <a:rPr lang="es-ES" altLang="es-ES" sz="5600" b="1" dirty="0">
                <a:solidFill>
                  <a:srgbClr val="CC4057"/>
                </a:solidFill>
                <a:latin typeface="Calibri" panose="020F0502020204030204" pitchFamily="34" charset="0"/>
                <a:ea typeface="Calibri" panose="020F0502020204030204" pitchFamily="34" charset="0"/>
                <a:cs typeface="Calibri" panose="020F0502020204030204" pitchFamily="34" charset="0"/>
              </a:rPr>
              <a:t>Si sigue habiendo empate - </a:t>
            </a:r>
            <a:r>
              <a:rPr lang="es-ES" altLang="es-ES" sz="5600" b="1" dirty="0">
                <a:solidFill>
                  <a:srgbClr val="002060"/>
                </a:solidFill>
                <a:latin typeface="Calibri" panose="020F0502020204030204" pitchFamily="34" charset="0"/>
                <a:ea typeface="Calibri" panose="020F0502020204030204" pitchFamily="34" charset="0"/>
                <a:cs typeface="Calibri" panose="020F0502020204030204" pitchFamily="34" charset="0"/>
              </a:rPr>
              <a:t>Número aleatorio de solicitud mediante sorteo público que se celebrará el 27 de abril de 2026 en la Consejería de Educación, Cultura y Deportes</a:t>
            </a:r>
          </a:p>
        </p:txBody>
      </p:sp>
      <p:pic>
        <p:nvPicPr>
          <p:cNvPr id="2" name="Picture 8">
            <a:extLst>
              <a:ext uri="{FF2B5EF4-FFF2-40B4-BE49-F238E27FC236}">
                <a16:creationId xmlns:a16="http://schemas.microsoft.com/office/drawing/2014/main" id="{597C7D0A-B190-F049-8082-C1EB9DCC20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152372"/>
            <a:ext cx="669375" cy="431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473623"/>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225B26B-92ED-CF87-47D5-5666A1797E70}"/>
              </a:ext>
            </a:extLst>
          </p:cNvPr>
          <p:cNvSpPr txBox="1"/>
          <p:nvPr/>
        </p:nvSpPr>
        <p:spPr>
          <a:xfrm>
            <a:off x="755576" y="-95041"/>
            <a:ext cx="7632848" cy="6494085"/>
          </a:xfrm>
          <a:prstGeom prst="rect">
            <a:avLst/>
          </a:prstGeom>
          <a:noFill/>
        </p:spPr>
        <p:txBody>
          <a:bodyPr wrap="square">
            <a:spAutoFit/>
          </a:bodyPr>
          <a:lstStyle/>
          <a:p>
            <a:pPr marR="27940" algn="just">
              <a:buNone/>
            </a:pPr>
            <a:endParaRPr lang="es-ES" b="1" dirty="0">
              <a:latin typeface="Calibri" panose="020F0502020204030204" pitchFamily="34" charset="0"/>
              <a:ea typeface="Times New Roman" panose="02020603050405020304" pitchFamily="18" charset="0"/>
            </a:endParaRPr>
          </a:p>
          <a:p>
            <a:pPr marR="27940" algn="just">
              <a:buNone/>
            </a:pPr>
            <a:endParaRPr lang="es-ES" b="1" dirty="0">
              <a:latin typeface="Calibri" panose="020F0502020204030204" pitchFamily="34" charset="0"/>
              <a:ea typeface="Times New Roman" panose="02020603050405020304" pitchFamily="18" charset="0"/>
            </a:endParaRPr>
          </a:p>
          <a:p>
            <a:pPr marR="27940" algn="just">
              <a:buNone/>
            </a:pPr>
            <a:endParaRPr lang="es-ES" b="1" dirty="0">
              <a:latin typeface="Calibri" panose="020F0502020204030204" pitchFamily="34" charset="0"/>
              <a:ea typeface="Times New Roman" panose="02020603050405020304" pitchFamily="18" charset="0"/>
            </a:endParaRPr>
          </a:p>
          <a:p>
            <a:pPr marL="285750" marR="27940" indent="-285750" algn="just">
              <a:buFont typeface="Arial" panose="020B0604020202020204" pitchFamily="34" charset="0"/>
              <a:buChar char="•"/>
            </a:pPr>
            <a:r>
              <a:rPr lang="es-ES" b="1" dirty="0">
                <a:latin typeface="Calibri" panose="020F0502020204030204" pitchFamily="34" charset="0"/>
                <a:ea typeface="Times New Roman" panose="02020603050405020304" pitchFamily="18" charset="0"/>
              </a:rPr>
              <a:t>E</a:t>
            </a:r>
            <a:r>
              <a:rPr lang="es-ES" sz="1800" b="1" dirty="0">
                <a:effectLst/>
                <a:latin typeface="Calibri" panose="020F0502020204030204" pitchFamily="34" charset="0"/>
                <a:ea typeface="Times New Roman" panose="02020603050405020304" pitchFamily="18" charset="0"/>
              </a:rPr>
              <a:t>s obligatorio marcar SÍ o NO en cada uno de los criterios para baremar la solicitud.</a:t>
            </a:r>
          </a:p>
          <a:p>
            <a:pPr marL="285750" marR="27940" indent="-285750" algn="just">
              <a:buFont typeface="Arial" panose="020B0604020202020204" pitchFamily="34" charset="0"/>
              <a:buChar char="•"/>
            </a:pPr>
            <a:endParaRPr lang="es-ES" sz="1800" b="1" dirty="0">
              <a:effectLst/>
              <a:latin typeface="Calibri" panose="020F0502020204030204" pitchFamily="34" charset="0"/>
              <a:ea typeface="Times New Roman" panose="02020603050405020304" pitchFamily="18" charset="0"/>
            </a:endParaRPr>
          </a:p>
          <a:p>
            <a:pPr marL="285750" marR="27940" indent="-285750" algn="just">
              <a:buFont typeface="Arial" panose="020B0604020202020204" pitchFamily="34" charset="0"/>
              <a:buChar char="•"/>
            </a:pPr>
            <a:r>
              <a:rPr lang="es-ES" b="1" dirty="0">
                <a:latin typeface="Calibri" panose="020F0502020204030204" pitchFamily="34" charset="0"/>
                <a:ea typeface="Calibri" panose="020F0502020204030204" pitchFamily="34" charset="0"/>
                <a:cs typeface="Calibri" panose="020F0502020204030204" pitchFamily="34" charset="0"/>
              </a:rPr>
              <a:t>El criterio relacionado con el programa British Council solo estará habilitado para alumnado matriculado en 6º de Educación Primaria en un centro British Council. Para el resto de alumnado este criterio aparecerá deshabilitado. </a:t>
            </a:r>
            <a:r>
              <a:rPr lang="es-ES" dirty="0">
                <a:latin typeface="Calibri" panose="020F0502020204030204" pitchFamily="34" charset="0"/>
                <a:ea typeface="Calibri" panose="020F0502020204030204" pitchFamily="34" charset="0"/>
                <a:cs typeface="Calibri" panose="020F0502020204030204" pitchFamily="34" charset="0"/>
              </a:rPr>
              <a:t>Estar en un centro bilingüe no significa estar en un centro British Council. Consulte la resolución de su provincia.</a:t>
            </a:r>
          </a:p>
          <a:p>
            <a:pPr marL="285750" marR="27940" indent="-285750" algn="just">
              <a:buFont typeface="Arial" panose="020B0604020202020204" pitchFamily="34" charset="0"/>
              <a:buChar char="•"/>
            </a:pPr>
            <a:endParaRPr lang="es-ES" sz="1800" b="1" dirty="0">
              <a:effectLst/>
              <a:latin typeface="Calibri" panose="020F0502020204030204" pitchFamily="34" charset="0"/>
              <a:ea typeface="Calibri" panose="020F0502020204030204" pitchFamily="34" charset="0"/>
              <a:cs typeface="Calibri" panose="020F0502020204030204" pitchFamily="34" charset="0"/>
            </a:endParaRPr>
          </a:p>
          <a:p>
            <a:pPr marL="285750" marR="27940" indent="-285750" algn="just">
              <a:buFont typeface="Arial" panose="020B0604020202020204" pitchFamily="34" charset="0"/>
              <a:buChar char="•"/>
            </a:pPr>
            <a:r>
              <a:rPr lang="es-ES" b="1" dirty="0">
                <a:latin typeface="Calibri" panose="020F0502020204030204" pitchFamily="34" charset="0"/>
                <a:ea typeface="Times New Roman" panose="02020603050405020304" pitchFamily="18" charset="0"/>
              </a:rPr>
              <a:t>E</a:t>
            </a:r>
            <a:r>
              <a:rPr lang="es-ES" sz="1800" b="1" dirty="0">
                <a:effectLst/>
                <a:latin typeface="Calibri" panose="020F0502020204030204" pitchFamily="34" charset="0"/>
                <a:ea typeface="Times New Roman" panose="02020603050405020304" pitchFamily="18" charset="0"/>
              </a:rPr>
              <a:t>stos criterios no podrán modificarse una vez concluido el plazo para la presentación de solicitudes.</a:t>
            </a:r>
          </a:p>
          <a:p>
            <a:pPr marL="342900" marR="27940" indent="-342900" algn="just">
              <a:buFont typeface="Arial" panose="020B0604020202020204" pitchFamily="34" charset="0"/>
              <a:buChar char="•"/>
            </a:pPr>
            <a:endParaRPr lang="es-ES" sz="2000" dirty="0">
              <a:effectLst/>
              <a:latin typeface="Times New Roman" panose="02020603050405020304" pitchFamily="18" charset="0"/>
              <a:ea typeface="Times New Roman" panose="02020603050405020304" pitchFamily="18" charset="0"/>
            </a:endParaRPr>
          </a:p>
          <a:p>
            <a:pPr marL="285750" marR="27940" indent="-285750" algn="just">
              <a:buFont typeface="Arial" panose="020B0604020202020204" pitchFamily="34" charset="0"/>
              <a:buChar char="•"/>
            </a:pPr>
            <a:r>
              <a:rPr lang="es-ES" sz="1800" b="1" dirty="0">
                <a:effectLst/>
                <a:latin typeface="Calibri" panose="020F0502020204030204" pitchFamily="34" charset="0"/>
                <a:ea typeface="Times New Roman" panose="02020603050405020304" pitchFamily="18" charset="0"/>
              </a:rPr>
              <a:t>En caso de reclamación se tendrá en cuenta si se ha marcado correctamente en la solicitud el criterio reclamado y la documentación aportada, no estimándose ninguna reclamación en relación con criterios no seleccionados en la solicitud. </a:t>
            </a:r>
          </a:p>
          <a:p>
            <a:pPr marR="27940" algn="just">
              <a:buNone/>
            </a:pPr>
            <a:endParaRPr lang="es-ES" b="1" dirty="0">
              <a:latin typeface="Calibri" panose="020F0502020204030204" pitchFamily="34" charset="0"/>
              <a:ea typeface="Times New Roman" panose="02020603050405020304" pitchFamily="18" charset="0"/>
            </a:endParaRPr>
          </a:p>
          <a:p>
            <a:pPr marR="27940" algn="just"/>
            <a:r>
              <a:rPr lang="es-ES" dirty="0">
                <a:latin typeface="Calibri" panose="020F0502020204030204" pitchFamily="34" charset="0"/>
                <a:ea typeface="Calibri" panose="020F0502020204030204" pitchFamily="34" charset="0"/>
                <a:cs typeface="Calibri" panose="020F0502020204030204" pitchFamily="34" charset="0"/>
              </a:rPr>
              <a:t>La documentación para cada uno de los criterios de valoración se especifica en el punto 3 del apartado séptimo de la resolución por la que se publica la convocatoria de admisión.</a:t>
            </a:r>
          </a:p>
        </p:txBody>
      </p:sp>
      <p:pic>
        <p:nvPicPr>
          <p:cNvPr id="2" name="Picture 8">
            <a:extLst>
              <a:ext uri="{FF2B5EF4-FFF2-40B4-BE49-F238E27FC236}">
                <a16:creationId xmlns:a16="http://schemas.microsoft.com/office/drawing/2014/main" id="{30280204-E684-EF5E-6901-C68440B6FF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217" y="6122046"/>
            <a:ext cx="716387" cy="462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865297"/>
      </p:ext>
    </p:extLst>
  </p:cSld>
  <p:clrMapOvr>
    <a:masterClrMapping/>
  </p:clrMapOvr>
  <p:transition spd="slow">
    <p:pull dir="l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7228CE-0591-7894-8BFD-875722484A9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CB6FA298-6A7A-B048-F3D8-481DEAE957DD}"/>
              </a:ext>
            </a:extLst>
          </p:cNvPr>
          <p:cNvPicPr>
            <a:picLocks noChangeAspect="1"/>
          </p:cNvPicPr>
          <p:nvPr/>
        </p:nvPicPr>
        <p:blipFill>
          <a:blip r:embed="rId3"/>
          <a:stretch>
            <a:fillRect/>
          </a:stretch>
        </p:blipFill>
        <p:spPr>
          <a:xfrm>
            <a:off x="7737566" y="112672"/>
            <a:ext cx="1224136" cy="320072"/>
          </a:xfrm>
          <a:prstGeom prst="rect">
            <a:avLst/>
          </a:prstGeom>
        </p:spPr>
      </p:pic>
      <p:pic>
        <p:nvPicPr>
          <p:cNvPr id="3" name="Imagen 2" descr="Interfaz de usuario gráfica, Aplicación, Teams&#10;&#10;El contenido generado por IA puede ser incorrecto.">
            <a:extLst>
              <a:ext uri="{FF2B5EF4-FFF2-40B4-BE49-F238E27FC236}">
                <a16:creationId xmlns:a16="http://schemas.microsoft.com/office/drawing/2014/main" id="{EC86AAEF-9A6D-2EAE-77BF-28D6FF34FE4F}"/>
              </a:ext>
            </a:extLst>
          </p:cNvPr>
          <p:cNvPicPr>
            <a:picLocks noChangeAspect="1"/>
          </p:cNvPicPr>
          <p:nvPr/>
        </p:nvPicPr>
        <p:blipFill>
          <a:blip r:embed="rId4"/>
          <a:stretch>
            <a:fillRect/>
          </a:stretch>
        </p:blipFill>
        <p:spPr>
          <a:xfrm>
            <a:off x="1547664" y="3429000"/>
            <a:ext cx="5724356" cy="2808312"/>
          </a:xfrm>
          <a:prstGeom prst="rect">
            <a:avLst/>
          </a:prstGeom>
        </p:spPr>
      </p:pic>
      <p:sp>
        <p:nvSpPr>
          <p:cNvPr id="2" name="Título 1">
            <a:extLst>
              <a:ext uri="{FF2B5EF4-FFF2-40B4-BE49-F238E27FC236}">
                <a16:creationId xmlns:a16="http://schemas.microsoft.com/office/drawing/2014/main" id="{9E0157ED-0E6A-7E70-A962-174039810CA3}"/>
              </a:ext>
            </a:extLst>
          </p:cNvPr>
          <p:cNvSpPr>
            <a:spLocks noGrp="1"/>
          </p:cNvSpPr>
          <p:nvPr>
            <p:ph type="title"/>
          </p:nvPr>
        </p:nvSpPr>
        <p:spPr>
          <a:xfrm>
            <a:off x="628650" y="1052736"/>
            <a:ext cx="7886700" cy="1656184"/>
          </a:xfrm>
        </p:spPr>
        <p:txBody>
          <a:bodyPr>
            <a:normAutofit fontScale="90000"/>
          </a:bodyPr>
          <a:lstStyle/>
          <a:p>
            <a:r>
              <a:rPr lang="es-ES" sz="3600" b="1" dirty="0">
                <a:solidFill>
                  <a:srgbClr val="002060"/>
                </a:solidFill>
                <a:latin typeface="Calibri" panose="020F0502020204030204" pitchFamily="34" charset="0"/>
                <a:ea typeface="Calibri" panose="020F0502020204030204" pitchFamily="34" charset="0"/>
                <a:cs typeface="Calibri" panose="020F0502020204030204" pitchFamily="34" charset="0"/>
              </a:rPr>
              <a:t>CÓMO CUMPLIMENTAR EL FORMULARIO DE SOLICITUD TELEMÁTICO</a:t>
            </a:r>
            <a:br>
              <a:rPr lang="es-ES" sz="3600" b="1" dirty="0">
                <a:solidFill>
                  <a:srgbClr val="002060"/>
                </a:solidFill>
              </a:rPr>
            </a:br>
            <a:br>
              <a:rPr lang="es-ES" sz="3600" b="1" dirty="0">
                <a:solidFill>
                  <a:srgbClr val="002060"/>
                </a:solidFill>
              </a:rPr>
            </a:br>
            <a:r>
              <a:rPr lang="es-ES" sz="36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Acceder a EducamosCLM </a:t>
            </a:r>
            <a:r>
              <a:rPr lang="es-ES" sz="27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https://educacion.castillalamancha.es/educamosclm</a:t>
            </a:r>
          </a:p>
        </p:txBody>
      </p:sp>
      <p:pic>
        <p:nvPicPr>
          <p:cNvPr id="5" name="Picture 8">
            <a:extLst>
              <a:ext uri="{FF2B5EF4-FFF2-40B4-BE49-F238E27FC236}">
                <a16:creationId xmlns:a16="http://schemas.microsoft.com/office/drawing/2014/main" id="{D1993303-4B1B-6F15-D594-A732F3F302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318747"/>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32E92FA-55AC-D819-040A-E5E176312BFA}"/>
              </a:ext>
            </a:extLst>
          </p:cNvPr>
          <p:cNvSpPr>
            <a:spLocks noGrp="1"/>
          </p:cNvSpPr>
          <p:nvPr>
            <p:ph type="title"/>
          </p:nvPr>
        </p:nvSpPr>
        <p:spPr>
          <a:xfrm>
            <a:off x="731520" y="642594"/>
            <a:ext cx="7680960" cy="626166"/>
          </a:xfrm>
        </p:spPr>
        <p:txBody>
          <a:bodyPr>
            <a:normAutofit fontScale="90000"/>
          </a:bodyPr>
          <a:lstStyle/>
          <a:p>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Trámites y solicitudes</a:t>
            </a:r>
            <a:br>
              <a:rPr lang="es-ES" sz="2800" b="1" dirty="0">
                <a:solidFill>
                  <a:srgbClr val="CC4057"/>
                </a:solidFill>
              </a:rPr>
            </a:br>
            <a:endParaRPr lang="es-ES" sz="2800" b="1" dirty="0">
              <a:solidFill>
                <a:srgbClr val="CC4057"/>
              </a:solidFill>
            </a:endParaRPr>
          </a:p>
        </p:txBody>
      </p:sp>
      <p:sp>
        <p:nvSpPr>
          <p:cNvPr id="4" name="Marcador de contenido 3">
            <a:extLst>
              <a:ext uri="{FF2B5EF4-FFF2-40B4-BE49-F238E27FC236}">
                <a16:creationId xmlns:a16="http://schemas.microsoft.com/office/drawing/2014/main" id="{7773243F-9A9A-35AE-B488-6410CDD28D29}"/>
              </a:ext>
            </a:extLst>
          </p:cNvPr>
          <p:cNvSpPr>
            <a:spLocks noGrp="1"/>
          </p:cNvSpPr>
          <p:nvPr>
            <p:ph idx="1"/>
          </p:nvPr>
        </p:nvSpPr>
        <p:spPr>
          <a:xfrm>
            <a:off x="628650" y="3645024"/>
            <a:ext cx="7886700" cy="2531938"/>
          </a:xfrm>
        </p:spPr>
        <p:txBody>
          <a:bodyPr/>
          <a:lstStyle/>
          <a:p>
            <a:pPr marL="0" indent="0">
              <a:buNone/>
            </a:pPr>
            <a: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el trámite que corresponda</a:t>
            </a:r>
          </a:p>
          <a:p>
            <a:pPr marL="0" indent="0">
              <a:buNone/>
            </a:pPr>
            <a:br>
              <a:rPr lang="es-ES" sz="24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endParaRPr lang="es-ES" dirty="0">
              <a:solidFill>
                <a:srgbClr val="CC4057"/>
              </a:solidFill>
            </a:endParaRPr>
          </a:p>
        </p:txBody>
      </p:sp>
      <p:pic>
        <p:nvPicPr>
          <p:cNvPr id="5" name="Imagen 4" descr="Diagrama&#10;&#10;El contenido generado por IA puede ser incorrecto.">
            <a:extLst>
              <a:ext uri="{FF2B5EF4-FFF2-40B4-BE49-F238E27FC236}">
                <a16:creationId xmlns:a16="http://schemas.microsoft.com/office/drawing/2014/main" id="{33100F4D-FB6D-DDB8-BA74-BBA1FED6AED9}"/>
              </a:ext>
            </a:extLst>
          </p:cNvPr>
          <p:cNvPicPr>
            <a:picLocks noChangeAspect="1"/>
          </p:cNvPicPr>
          <p:nvPr/>
        </p:nvPicPr>
        <p:blipFill rotWithShape="1">
          <a:blip r:embed="rId3"/>
          <a:srcRect r="22772" b="2041"/>
          <a:stretch>
            <a:fillRect/>
          </a:stretch>
        </p:blipFill>
        <p:spPr bwMode="auto">
          <a:xfrm>
            <a:off x="2355850" y="1268760"/>
            <a:ext cx="4432300" cy="2088231"/>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El contenido generado por IA puede ser incorrecto.">
            <a:extLst>
              <a:ext uri="{FF2B5EF4-FFF2-40B4-BE49-F238E27FC236}">
                <a16:creationId xmlns:a16="http://schemas.microsoft.com/office/drawing/2014/main" id="{DB784145-5892-57AE-7A12-9A25E4B372EE}"/>
              </a:ext>
            </a:extLst>
          </p:cNvPr>
          <p:cNvPicPr>
            <a:picLocks noChangeAspect="1"/>
          </p:cNvPicPr>
          <p:nvPr/>
        </p:nvPicPr>
        <p:blipFill>
          <a:blip r:embed="rId4"/>
          <a:stretch>
            <a:fillRect/>
          </a:stretch>
        </p:blipFill>
        <p:spPr>
          <a:xfrm>
            <a:off x="1529802" y="4293096"/>
            <a:ext cx="6084396" cy="2057368"/>
          </a:xfrm>
          <a:prstGeom prst="rect">
            <a:avLst/>
          </a:prstGeom>
        </p:spPr>
      </p:pic>
      <p:pic>
        <p:nvPicPr>
          <p:cNvPr id="2" name="Picture 8">
            <a:extLst>
              <a:ext uri="{FF2B5EF4-FFF2-40B4-BE49-F238E27FC236}">
                <a16:creationId xmlns:a16="http://schemas.microsoft.com/office/drawing/2014/main" id="{DC67016A-B24A-640D-0D28-19604537D6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801897"/>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CEE04-9BFF-F03D-B039-C66A76E994FD}"/>
              </a:ext>
            </a:extLst>
          </p:cNvPr>
          <p:cNvSpPr>
            <a:spLocks noGrp="1"/>
          </p:cNvSpPr>
          <p:nvPr>
            <p:ph type="title"/>
          </p:nvPr>
        </p:nvSpPr>
        <p:spPr/>
        <p:txBody>
          <a:bodyPr>
            <a:normAutofit fontScale="90000"/>
          </a:bodyPr>
          <a:lstStyle/>
          <a:p>
            <a:b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r>
              <a:rPr lang="es-ES" sz="32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al alumno/a</a:t>
            </a:r>
            <a:br>
              <a:rPr lang="es-ES" sz="32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b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br>
              <a:rPr lang="es-ES" sz="2800" b="1" dirty="0">
                <a:solidFill>
                  <a:srgbClr val="CC4057"/>
                </a:solidFill>
              </a:rPr>
            </a:br>
            <a:br>
              <a:rPr lang="es-ES" sz="2800" b="1" dirty="0">
                <a:solidFill>
                  <a:srgbClr val="CC4057"/>
                </a:solidFill>
              </a:rPr>
            </a:br>
            <a:endParaRPr lang="es-ES" sz="2800" b="1" dirty="0">
              <a:solidFill>
                <a:srgbClr val="CC4057"/>
              </a:solidFill>
            </a:endParaRPr>
          </a:p>
        </p:txBody>
      </p:sp>
      <p:pic>
        <p:nvPicPr>
          <p:cNvPr id="5" name="Imagen 4" descr="Interfaz de usuario gráfica, Aplicación, Word&#10;&#10;El contenido generado por IA puede ser incorrecto.">
            <a:extLst>
              <a:ext uri="{FF2B5EF4-FFF2-40B4-BE49-F238E27FC236}">
                <a16:creationId xmlns:a16="http://schemas.microsoft.com/office/drawing/2014/main" id="{94AF9B41-ACD0-E15F-7493-3B8F5F4C5A0C}"/>
              </a:ext>
            </a:extLst>
          </p:cNvPr>
          <p:cNvPicPr>
            <a:picLocks noChangeAspect="1"/>
          </p:cNvPicPr>
          <p:nvPr/>
        </p:nvPicPr>
        <p:blipFill>
          <a:blip r:embed="rId3"/>
          <a:srcRect l="6875" b="-1566"/>
          <a:stretch>
            <a:fillRect/>
          </a:stretch>
        </p:blipFill>
        <p:spPr>
          <a:xfrm>
            <a:off x="395536" y="1556792"/>
            <a:ext cx="8352928" cy="4404965"/>
          </a:xfrm>
          <a:prstGeom prst="rect">
            <a:avLst/>
          </a:prstGeom>
        </p:spPr>
      </p:pic>
      <p:pic>
        <p:nvPicPr>
          <p:cNvPr id="6" name="Imagen 5">
            <a:extLst>
              <a:ext uri="{FF2B5EF4-FFF2-40B4-BE49-F238E27FC236}">
                <a16:creationId xmlns:a16="http://schemas.microsoft.com/office/drawing/2014/main" id="{49229422-2B35-E00B-A516-46F4723D6B99}"/>
              </a:ext>
            </a:extLst>
          </p:cNvPr>
          <p:cNvPicPr>
            <a:picLocks noChangeAspect="1"/>
          </p:cNvPicPr>
          <p:nvPr/>
        </p:nvPicPr>
        <p:blipFill>
          <a:blip r:embed="rId4"/>
          <a:stretch>
            <a:fillRect/>
          </a:stretch>
        </p:blipFill>
        <p:spPr>
          <a:xfrm>
            <a:off x="-164670" y="5217181"/>
            <a:ext cx="896190" cy="737680"/>
          </a:xfrm>
          <a:prstGeom prst="rect">
            <a:avLst/>
          </a:prstGeom>
        </p:spPr>
      </p:pic>
      <p:pic>
        <p:nvPicPr>
          <p:cNvPr id="3" name="Picture 8">
            <a:extLst>
              <a:ext uri="{FF2B5EF4-FFF2-40B4-BE49-F238E27FC236}">
                <a16:creationId xmlns:a16="http://schemas.microsoft.com/office/drawing/2014/main" id="{82A3ADFD-C4FE-FB91-B945-F9F480937A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215406"/>
            <a:ext cx="571659" cy="368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00905"/>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E751C-548C-3D3C-6807-80328F70EB18}"/>
              </a:ext>
            </a:extLst>
          </p:cNvPr>
          <p:cNvSpPr>
            <a:spLocks noGrp="1"/>
          </p:cNvSpPr>
          <p:nvPr>
            <p:ph type="title"/>
          </p:nvPr>
        </p:nvSpPr>
        <p:spPr>
          <a:xfrm>
            <a:off x="731520" y="692696"/>
            <a:ext cx="7680960" cy="576064"/>
          </a:xfrm>
        </p:spPr>
        <p:txBody>
          <a:bodyPr>
            <a:normAutofit fontScale="90000"/>
          </a:bodyPr>
          <a:lstStyle/>
          <a:p>
            <a:br>
              <a:rPr lang="es-ES" sz="2400" b="1" dirty="0">
                <a:solidFill>
                  <a:srgbClr val="002060"/>
                </a:solidFill>
              </a:rPr>
            </a:br>
            <a:br>
              <a:rPr lang="es-ES" sz="2400" b="1" dirty="0">
                <a:solidFill>
                  <a:srgbClr val="002060"/>
                </a:solidFill>
              </a:rPr>
            </a:br>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Cumplimentación datos</a:t>
            </a:r>
            <a:br>
              <a:rPr lang="es-ES" sz="2400" b="1" dirty="0">
                <a:solidFill>
                  <a:srgbClr val="002060"/>
                </a:solidFill>
              </a:rPr>
            </a:br>
            <a:br>
              <a:rPr lang="es-ES" sz="2400" b="1" dirty="0">
                <a:solidFill>
                  <a:srgbClr val="002060"/>
                </a:solidFill>
              </a:rPr>
            </a:br>
            <a: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 Si es alumno/a de CLM los datos aparecen precargados </a:t>
            </a:r>
            <a:r>
              <a:rPr lang="es-ES" sz="2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automáticamente, incluido el centro en el que está matriculado/a.</a:t>
            </a:r>
            <a:br>
              <a:rPr lang="es-ES" sz="2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br>
            <a:br>
              <a:rPr lang="es-ES" sz="2400" dirty="0">
                <a:solidFill>
                  <a:srgbClr val="002060"/>
                </a:solidFill>
              </a:rPr>
            </a:br>
            <a:r>
              <a:rPr lang="es-ES" sz="2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b. </a:t>
            </a:r>
            <a: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Si aún no está escolarizado en CLM o si es alumno/a de tres años, debemos cumplimentar todos los datos.</a:t>
            </a:r>
            <a:b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br>
            <a:endPar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Marcador de contenido 4" descr="Interfaz de usuario gráfica&#10;&#10;El contenido generado por IA puede ser incorrecto.">
            <a:extLst>
              <a:ext uri="{FF2B5EF4-FFF2-40B4-BE49-F238E27FC236}">
                <a16:creationId xmlns:a16="http://schemas.microsoft.com/office/drawing/2014/main" id="{0A357403-1C3B-06F1-324E-B70F97458654}"/>
              </a:ext>
            </a:extLst>
          </p:cNvPr>
          <p:cNvPicPr>
            <a:picLocks noGrp="1" noChangeAspect="1"/>
          </p:cNvPicPr>
          <p:nvPr>
            <p:ph idx="1"/>
          </p:nvPr>
        </p:nvPicPr>
        <p:blipFill>
          <a:blip r:embed="rId3"/>
          <a:stretch>
            <a:fillRect/>
          </a:stretch>
        </p:blipFill>
        <p:spPr>
          <a:xfrm>
            <a:off x="804281" y="2103438"/>
            <a:ext cx="7535439" cy="3932237"/>
          </a:xfrm>
          <a:prstGeom prst="rect">
            <a:avLst/>
          </a:prstGeom>
        </p:spPr>
      </p:pic>
      <p:pic>
        <p:nvPicPr>
          <p:cNvPr id="3" name="Picture 8">
            <a:extLst>
              <a:ext uri="{FF2B5EF4-FFF2-40B4-BE49-F238E27FC236}">
                <a16:creationId xmlns:a16="http://schemas.microsoft.com/office/drawing/2014/main" id="{939BBC37-4253-0549-CFAE-3301415E69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165304"/>
            <a:ext cx="649328" cy="418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58567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E4A81-D859-F25E-D40A-B30090F5AAE1}"/>
              </a:ext>
            </a:extLst>
          </p:cNvPr>
          <p:cNvSpPr>
            <a:spLocks noGrp="1"/>
          </p:cNvSpPr>
          <p:nvPr>
            <p:ph type="title"/>
          </p:nvPr>
        </p:nvSpPr>
        <p:spPr>
          <a:xfrm>
            <a:off x="731520" y="332656"/>
            <a:ext cx="7680960" cy="864096"/>
          </a:xfrm>
        </p:spPr>
        <p:txBody>
          <a:bodyPr>
            <a:normAutofit/>
          </a:bodyPr>
          <a:lstStyle/>
          <a:p>
            <a: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la etapa, nivel y hasta seis centros por orden de prioridad</a:t>
            </a:r>
          </a:p>
        </p:txBody>
      </p:sp>
      <p:sp>
        <p:nvSpPr>
          <p:cNvPr id="3" name="Marcador de contenido 2">
            <a:extLst>
              <a:ext uri="{FF2B5EF4-FFF2-40B4-BE49-F238E27FC236}">
                <a16:creationId xmlns:a16="http://schemas.microsoft.com/office/drawing/2014/main" id="{8A5F0033-5582-A750-5770-7CF6CC315244}"/>
              </a:ext>
            </a:extLst>
          </p:cNvPr>
          <p:cNvSpPr>
            <a:spLocks noGrp="1"/>
          </p:cNvSpPr>
          <p:nvPr>
            <p:ph idx="1"/>
          </p:nvPr>
        </p:nvSpPr>
        <p:spPr>
          <a:xfrm>
            <a:off x="628650" y="1196752"/>
            <a:ext cx="7886700" cy="4980211"/>
          </a:xfrm>
        </p:spPr>
        <p:txBody>
          <a:bodyPr/>
          <a:lstStyle/>
          <a:p>
            <a:pPr algn="just"/>
            <a:r>
              <a:rPr lang="es-ES" sz="1600" b="1" dirty="0">
                <a:latin typeface="Calibri" panose="020F0502020204030204" pitchFamily="34" charset="0"/>
                <a:ea typeface="Calibri" panose="020F0502020204030204" pitchFamily="34" charset="0"/>
                <a:cs typeface="Calibri" panose="020F0502020204030204" pitchFamily="34" charset="0"/>
              </a:rPr>
              <a:t>Para cambios de centro deberemos marcar “Deseo permanecer en mi centro de procedencia” SÍ o NO. </a:t>
            </a:r>
          </a:p>
          <a:p>
            <a:pPr lvl="0" algn="just"/>
            <a:r>
              <a:rPr lang="es-ES" sz="1600" dirty="0">
                <a:latin typeface="Calibri" panose="020F0502020204030204" pitchFamily="34" charset="0"/>
                <a:ea typeface="Calibri" panose="020F0502020204030204" pitchFamily="34" charset="0"/>
                <a:cs typeface="Calibri" panose="020F0502020204030204" pitchFamily="34" charset="0"/>
              </a:rPr>
              <a:t>Si marca SÍ y no le adjudican ninguno de los centros solicitados, mantiene la plaza en el centro en el que está actualmente escolarizado. </a:t>
            </a:r>
          </a:p>
          <a:p>
            <a:pPr lvl="0" algn="just"/>
            <a:r>
              <a:rPr lang="es-ES" sz="1600" dirty="0">
                <a:latin typeface="Calibri" panose="020F0502020204030204" pitchFamily="34" charset="0"/>
                <a:ea typeface="Calibri" panose="020F0502020204030204" pitchFamily="34" charset="0"/>
                <a:cs typeface="Calibri" panose="020F0502020204030204" pitchFamily="34" charset="0"/>
              </a:rPr>
              <a:t>Si marca NO y no le adjudican ninguno de los centros solicitados ni en adjudicación provisional ni en adjudicación definitiva, se le adjudicará uno de oficio al finalizar todo el proceso ordinario y no mantendrá su plaza en el centro de procedencia. </a:t>
            </a:r>
            <a:r>
              <a:rPr lang="es-ES" sz="1600" u="sng" dirty="0">
                <a:latin typeface="Calibri" panose="020F0502020204030204" pitchFamily="34" charset="0"/>
                <a:ea typeface="Calibri" panose="020F0502020204030204" pitchFamily="34" charset="0"/>
                <a:cs typeface="Calibri" panose="020F0502020204030204" pitchFamily="34" charset="0"/>
              </a:rPr>
              <a:t>Si no quiere perder la plaza en su centro de procedencia puede renunciar al proceso de admisión del 2 al 11 de junio.</a:t>
            </a:r>
          </a:p>
          <a:p>
            <a:endParaRPr lang="es-ES" dirty="0"/>
          </a:p>
        </p:txBody>
      </p:sp>
      <p:pic>
        <p:nvPicPr>
          <p:cNvPr id="5" name="Imagen 4" descr="Interfaz de usuario gráfica, Aplicación&#10;&#10;El contenido generado por IA puede ser incorrecto.">
            <a:extLst>
              <a:ext uri="{FF2B5EF4-FFF2-40B4-BE49-F238E27FC236}">
                <a16:creationId xmlns:a16="http://schemas.microsoft.com/office/drawing/2014/main" id="{9279EC56-2FA2-755F-818E-6699E2DFDBD7}"/>
              </a:ext>
            </a:extLst>
          </p:cNvPr>
          <p:cNvPicPr>
            <a:picLocks noChangeAspect="1"/>
          </p:cNvPicPr>
          <p:nvPr/>
        </p:nvPicPr>
        <p:blipFill>
          <a:blip r:embed="rId3"/>
          <a:stretch>
            <a:fillRect/>
          </a:stretch>
        </p:blipFill>
        <p:spPr>
          <a:xfrm>
            <a:off x="539552" y="3645024"/>
            <a:ext cx="8280920" cy="2736304"/>
          </a:xfrm>
          <a:prstGeom prst="rect">
            <a:avLst/>
          </a:prstGeom>
        </p:spPr>
      </p:pic>
      <p:pic>
        <p:nvPicPr>
          <p:cNvPr id="4" name="Picture 8">
            <a:extLst>
              <a:ext uri="{FF2B5EF4-FFF2-40B4-BE49-F238E27FC236}">
                <a16:creationId xmlns:a16="http://schemas.microsoft.com/office/drawing/2014/main" id="{63ACC2E7-0AEC-FED7-4543-B5648F1855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09320"/>
            <a:ext cx="426071" cy="274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13575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6A3909-50B6-8908-9C72-7C885FFC2140}"/>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DE048031-B0C0-945C-22E2-66B710620C52}"/>
              </a:ext>
            </a:extLst>
          </p:cNvPr>
          <p:cNvSpPr/>
          <p:nvPr/>
        </p:nvSpPr>
        <p:spPr>
          <a:xfrm>
            <a:off x="1028699" y="294538"/>
            <a:ext cx="7421963" cy="147753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s-ES" sz="4000" b="1" i="0" u="none" strike="noStrike" kern="1200" cap="none" spc="0" normalizeH="0" baseline="0" noProof="0" dirty="0">
                <a:ln>
                  <a:noFill/>
                </a:ln>
                <a:solidFill>
                  <a:srgbClr val="002060"/>
                </a:solidFill>
                <a:effectLst/>
                <a:uLnTx/>
                <a:uFillTx/>
                <a:latin typeface="Calibri Light" panose="020F0302020204030204"/>
                <a:ea typeface="+mn-ea"/>
                <a:cs typeface="+mn-cs"/>
              </a:rPr>
              <a:t>NORMATIVA</a:t>
            </a:r>
          </a:p>
        </p:txBody>
      </p:sp>
      <p:sp>
        <p:nvSpPr>
          <p:cNvPr id="4" name="Rectangle 5">
            <a:extLst>
              <a:ext uri="{FF2B5EF4-FFF2-40B4-BE49-F238E27FC236}">
                <a16:creationId xmlns:a16="http://schemas.microsoft.com/office/drawing/2014/main" id="{A9CED54F-F510-5DF5-B34E-DD5C94EDF0FC}"/>
              </a:ext>
            </a:extLst>
          </p:cNvPr>
          <p:cNvSpPr>
            <a:spLocks noChangeArrowheads="1"/>
          </p:cNvSpPr>
          <p:nvPr/>
        </p:nvSpPr>
        <p:spPr bwMode="auto">
          <a:xfrm>
            <a:off x="172256" y="1772070"/>
            <a:ext cx="8799484" cy="49112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
                <a:srgbClr val="002060"/>
              </a:buClr>
              <a:buSzTx/>
              <a:buFont typeface="Arial" panose="020B0604020202020204" pitchFamily="34" charset="0"/>
              <a:buChar char="•"/>
              <a:tabLst/>
              <a:defRPr/>
            </a:pPr>
            <a:endParaRPr kumimoji="0" lang="en-US" altLang="es-ES" sz="7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Decreto 126/2021, de 28 de diciembre </a:t>
            </a:r>
            <a:r>
              <a:rPr lang="es-ES" noProof="0" dirty="0">
                <a:latin typeface="Calibri" panose="020F0502020204030204" pitchFamily="34" charset="0"/>
                <a:ea typeface="Calibri" panose="020F0502020204030204" pitchFamily="34" charset="0"/>
                <a:cs typeface="Calibri" panose="020F0502020204030204" pitchFamily="34" charset="0"/>
              </a:rPr>
              <a:t>(DOCM de 10 de enero de 2022). </a:t>
            </a:r>
          </a:p>
          <a:p>
            <a:pPr lvl="0" algn="just"/>
            <a:endParaRPr lang="es-ES" noProof="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Orden 12/2022, de 18 de enero </a:t>
            </a:r>
            <a:r>
              <a:rPr lang="es-ES" noProof="0" dirty="0">
                <a:latin typeface="Calibri" panose="020F0502020204030204" pitchFamily="34" charset="0"/>
                <a:ea typeface="Calibri" panose="020F0502020204030204" pitchFamily="34" charset="0"/>
                <a:cs typeface="Calibri" panose="020F0502020204030204" pitchFamily="34" charset="0"/>
              </a:rPr>
              <a:t>(DOCM de 24 de enero de 2022).</a:t>
            </a:r>
          </a:p>
          <a:p>
            <a:pPr lvl="0" algn="just"/>
            <a:r>
              <a:rPr lang="es-ES" noProof="0" dirty="0">
                <a:latin typeface="Calibri" panose="020F0502020204030204" pitchFamily="34" charset="0"/>
                <a:ea typeface="Calibri" panose="020F0502020204030204" pitchFamily="34" charset="0"/>
                <a:cs typeface="Calibri" panose="020F0502020204030204" pitchFamily="34" charset="0"/>
              </a:rPr>
              <a:t> </a:t>
            </a: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Orden 6/2024 de modificación de la Orden 12/2022 </a:t>
            </a:r>
            <a:r>
              <a:rPr lang="es-ES" dirty="0">
                <a:latin typeface="Calibri" panose="020F0502020204030204" pitchFamily="34" charset="0"/>
                <a:ea typeface="Calibri" panose="020F0502020204030204" pitchFamily="34" charset="0"/>
                <a:cs typeface="Calibri" panose="020F0502020204030204" pitchFamily="34" charset="0"/>
              </a:rPr>
              <a:t>(DOCM de 31 de enero de 2024) </a:t>
            </a:r>
            <a:endParaRPr lang="es-ES" noProof="0" dirty="0">
              <a:latin typeface="Calibri" panose="020F0502020204030204" pitchFamily="34" charset="0"/>
              <a:ea typeface="Calibri" panose="020F0502020204030204" pitchFamily="34" charset="0"/>
              <a:cs typeface="Calibri" panose="020F0502020204030204" pitchFamily="34" charset="0"/>
            </a:endParaRPr>
          </a:p>
          <a:p>
            <a:pPr lvl="0" algn="just"/>
            <a:endParaRPr lang="es-ES" noProof="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Resolución de la Dirección General de Innovación y Centros, por la que se publica la convocatoria de admisión de alumnado para el curso 2026/2027 </a:t>
            </a:r>
            <a:r>
              <a:rPr lang="es-ES" noProof="0" dirty="0">
                <a:latin typeface="Calibri" panose="020F0502020204030204" pitchFamily="34" charset="0"/>
                <a:ea typeface="Calibri" panose="020F0502020204030204" pitchFamily="34" charset="0"/>
                <a:cs typeface="Calibri" panose="020F0502020204030204" pitchFamily="34" charset="0"/>
              </a:rPr>
              <a:t>(DOCM de 16 de </a:t>
            </a:r>
            <a:r>
              <a:rPr lang="es-ES" dirty="0">
                <a:latin typeface="Calibri" panose="020F0502020204030204" pitchFamily="34" charset="0"/>
                <a:ea typeface="Calibri" panose="020F0502020204030204" pitchFamily="34" charset="0"/>
                <a:cs typeface="Calibri" panose="020F0502020204030204" pitchFamily="34" charset="0"/>
              </a:rPr>
              <a:t>febrero</a:t>
            </a:r>
            <a:r>
              <a:rPr lang="es-ES" noProof="0" dirty="0">
                <a:latin typeface="Calibri" panose="020F0502020204030204" pitchFamily="34" charset="0"/>
                <a:ea typeface="Calibri" panose="020F0502020204030204" pitchFamily="34" charset="0"/>
                <a:cs typeface="Calibri" panose="020F0502020204030204" pitchFamily="34" charset="0"/>
              </a:rPr>
              <a:t>): calendario</a:t>
            </a:r>
            <a:r>
              <a:rPr lang="es-ES" dirty="0">
                <a:latin typeface="Calibri" panose="020F0502020204030204" pitchFamily="34" charset="0"/>
                <a:ea typeface="Calibri" panose="020F0502020204030204" pitchFamily="34" charset="0"/>
                <a:cs typeface="Calibri" panose="020F0502020204030204" pitchFamily="34" charset="0"/>
              </a:rPr>
              <a:t> </a:t>
            </a:r>
            <a:r>
              <a:rPr lang="es-ES" noProof="0" dirty="0">
                <a:latin typeface="Calibri" panose="020F0502020204030204" pitchFamily="34" charset="0"/>
                <a:ea typeface="Calibri" panose="020F0502020204030204" pitchFamily="34" charset="0"/>
                <a:cs typeface="Calibri" panose="020F0502020204030204" pitchFamily="34" charset="0"/>
              </a:rPr>
              <a:t>de admisión, procesos, documentos a aportar en los criterios de baremo.</a:t>
            </a:r>
          </a:p>
          <a:p>
            <a:pPr lvl="0" algn="just"/>
            <a:endParaRPr lang="es-ES" noProof="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Resoluciones provinciales de cada Delegación Provincial de Educación</a:t>
            </a:r>
            <a:r>
              <a:rPr lang="es-ES" noProof="0" dirty="0">
                <a:latin typeface="Calibri" panose="020F0502020204030204" pitchFamily="34" charset="0"/>
                <a:ea typeface="Calibri" panose="020F0502020204030204" pitchFamily="34" charset="0"/>
                <a:cs typeface="Calibri" panose="020F0502020204030204" pitchFamily="34" charset="0"/>
              </a:rPr>
              <a:t>: </a:t>
            </a:r>
          </a:p>
          <a:p>
            <a:pPr lvl="0" algn="just"/>
            <a:r>
              <a:rPr lang="es-ES" dirty="0">
                <a:latin typeface="Calibri" panose="020F0502020204030204" pitchFamily="34" charset="0"/>
                <a:ea typeface="Calibri" panose="020F0502020204030204" pitchFamily="34" charset="0"/>
                <a:cs typeface="Calibri" panose="020F0502020204030204" pitchFamily="34" charset="0"/>
              </a:rPr>
              <a:t>     Á</a:t>
            </a:r>
            <a:r>
              <a:rPr lang="es-ES" noProof="0" dirty="0">
                <a:latin typeface="Calibri" panose="020F0502020204030204" pitchFamily="34" charset="0"/>
                <a:ea typeface="Calibri" panose="020F0502020204030204" pitchFamily="34" charset="0"/>
                <a:cs typeface="Calibri" panose="020F0502020204030204" pitchFamily="34" charset="0"/>
              </a:rPr>
              <a:t>reas de influencia, centros adscritos y vacantes provisionales. </a:t>
            </a:r>
          </a:p>
          <a:p>
            <a:pPr lvl="0" algn="ctr" defTabSz="914400">
              <a:lnSpc>
                <a:spcPct val="90000"/>
              </a:lnSpc>
              <a:spcAft>
                <a:spcPts val="600"/>
              </a:spcAft>
              <a:buClr>
                <a:srgbClr val="002060"/>
              </a:buClr>
              <a:defRPr/>
            </a:pPr>
            <a:endParaRPr kumimoji="0" lang="en-US" altLang="es-ES" sz="7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
                <a:srgbClr val="002060"/>
              </a:buClr>
              <a:buSzTx/>
              <a:buFont typeface="Arial" panose="020B0604020202020204" pitchFamily="34" charset="0"/>
              <a:buChar char="•"/>
              <a:tabLst/>
              <a:defRPr/>
            </a:pPr>
            <a:endParaRPr kumimoji="0" lang="en-US" alt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
                <a:srgbClr val="002060"/>
              </a:buClr>
              <a:buSzTx/>
              <a:buFont typeface="Arial" panose="020B0604020202020204" pitchFamily="34" charset="0"/>
              <a:buChar char="•"/>
              <a:tabLst/>
              <a:defRPr/>
            </a:pPr>
            <a:endParaRPr kumimoji="0" lang="en-US" alt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descr="Diagrama&#10;&#10;El contenido generado por IA puede ser incorrecto.">
            <a:extLst>
              <a:ext uri="{FF2B5EF4-FFF2-40B4-BE49-F238E27FC236}">
                <a16:creationId xmlns:a16="http://schemas.microsoft.com/office/drawing/2014/main" id="{D3477523-971E-A34D-1D73-7894F8D4C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4095"/>
            <a:ext cx="1239045" cy="1597432"/>
          </a:xfrm>
          <a:prstGeom prst="rect">
            <a:avLst/>
          </a:prstGeom>
        </p:spPr>
      </p:pic>
      <p:pic>
        <p:nvPicPr>
          <p:cNvPr id="2" name="Picture 8">
            <a:extLst>
              <a:ext uri="{FF2B5EF4-FFF2-40B4-BE49-F238E27FC236}">
                <a16:creationId xmlns:a16="http://schemas.microsoft.com/office/drawing/2014/main" id="{8038C8CB-7B47-7728-8AF2-0D684D395C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80968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C7E873-3056-05AA-56DA-45A72DA0B2CF}"/>
              </a:ext>
            </a:extLst>
          </p:cNvPr>
          <p:cNvSpPr>
            <a:spLocks noGrp="1"/>
          </p:cNvSpPr>
          <p:nvPr>
            <p:ph type="title"/>
          </p:nvPr>
        </p:nvSpPr>
        <p:spPr>
          <a:xfrm>
            <a:off x="731838" y="620688"/>
            <a:ext cx="7680960" cy="1371600"/>
          </a:xfrm>
        </p:spPr>
        <p:txBody>
          <a:bodyPr>
            <a:normAutofit fontScale="90000"/>
          </a:bodyPr>
          <a:lstStyle/>
          <a:p>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Cumplimentar los criterios de baremo</a:t>
            </a:r>
            <a:br>
              <a:rPr lang="es-ES" sz="3200" b="1" dirty="0">
                <a:solidFill>
                  <a:srgbClr val="CC4057"/>
                </a:solidFill>
              </a:rPr>
            </a:br>
            <a:r>
              <a:rPr lang="es-E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Obligatorio marcar SÍ o NO en cada uno de ellos, excepto en el XIV, que solo estará habilitado para alumnado de centros British Council.</a:t>
            </a:r>
            <a:br>
              <a:rPr lang="es-E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s-E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 los casos afirmativos, hay que rellenar los formularios que se desplieguen</a:t>
            </a:r>
          </a:p>
        </p:txBody>
      </p:sp>
      <p:sp>
        <p:nvSpPr>
          <p:cNvPr id="4" name="Marcador de contenido 3">
            <a:extLst>
              <a:ext uri="{FF2B5EF4-FFF2-40B4-BE49-F238E27FC236}">
                <a16:creationId xmlns:a16="http://schemas.microsoft.com/office/drawing/2014/main" id="{F32118C8-6ECF-E601-147F-CF24872C9F89}"/>
              </a:ext>
            </a:extLst>
          </p:cNvPr>
          <p:cNvSpPr>
            <a:spLocks noGrp="1"/>
          </p:cNvSpPr>
          <p:nvPr>
            <p:ph idx="1"/>
          </p:nvPr>
        </p:nvSpPr>
        <p:spPr/>
        <p:txBody>
          <a:bodyPr/>
          <a:lstStyle/>
          <a:p>
            <a:endParaRPr lang="es-ES"/>
          </a:p>
        </p:txBody>
      </p:sp>
      <p:pic>
        <p:nvPicPr>
          <p:cNvPr id="7" name="Imagen 6" descr="Interfaz de usuario gráfica, Aplicación, Word&#10;&#10;El contenido generado por IA puede ser incorrecto.">
            <a:extLst>
              <a:ext uri="{FF2B5EF4-FFF2-40B4-BE49-F238E27FC236}">
                <a16:creationId xmlns:a16="http://schemas.microsoft.com/office/drawing/2014/main" id="{A0644048-341F-C37D-F144-196C084E5E82}"/>
              </a:ext>
            </a:extLst>
          </p:cNvPr>
          <p:cNvPicPr>
            <a:picLocks noChangeAspect="1"/>
          </p:cNvPicPr>
          <p:nvPr/>
        </p:nvPicPr>
        <p:blipFill>
          <a:blip r:embed="rId3"/>
          <a:stretch>
            <a:fillRect/>
          </a:stretch>
        </p:blipFill>
        <p:spPr>
          <a:xfrm>
            <a:off x="731520" y="2107426"/>
            <a:ext cx="7680960" cy="4129886"/>
          </a:xfrm>
          <a:prstGeom prst="rect">
            <a:avLst/>
          </a:prstGeom>
        </p:spPr>
      </p:pic>
      <p:sp>
        <p:nvSpPr>
          <p:cNvPr id="3" name="Rectángulo 2">
            <a:extLst>
              <a:ext uri="{FF2B5EF4-FFF2-40B4-BE49-F238E27FC236}">
                <a16:creationId xmlns:a16="http://schemas.microsoft.com/office/drawing/2014/main" id="{8689B13A-1E26-0A8B-6513-1580C697D9E8}"/>
              </a:ext>
            </a:extLst>
          </p:cNvPr>
          <p:cNvSpPr/>
          <p:nvPr/>
        </p:nvSpPr>
        <p:spPr>
          <a:xfrm>
            <a:off x="4355976" y="4365104"/>
            <a:ext cx="504056" cy="144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8">
            <a:extLst>
              <a:ext uri="{FF2B5EF4-FFF2-40B4-BE49-F238E27FC236}">
                <a16:creationId xmlns:a16="http://schemas.microsoft.com/office/drawing/2014/main" id="{2B7EF221-46E8-E290-BF9F-BCB12E1386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326536"/>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Texto&#10;&#10;El contenido generado por IA puede ser incorrecto.">
            <a:extLst>
              <a:ext uri="{FF2B5EF4-FFF2-40B4-BE49-F238E27FC236}">
                <a16:creationId xmlns:a16="http://schemas.microsoft.com/office/drawing/2014/main" id="{F336EBA3-57E9-ACC8-5F2F-36201688192F}"/>
              </a:ext>
            </a:extLst>
          </p:cNvPr>
          <p:cNvPicPr>
            <a:picLocks noGrp="1" noChangeAspect="1"/>
          </p:cNvPicPr>
          <p:nvPr>
            <p:ph idx="1"/>
          </p:nvPr>
        </p:nvPicPr>
        <p:blipFill>
          <a:blip r:embed="rId2"/>
          <a:stretch>
            <a:fillRect/>
          </a:stretch>
        </p:blipFill>
        <p:spPr>
          <a:xfrm>
            <a:off x="731838" y="404664"/>
            <a:ext cx="7872610" cy="6048672"/>
          </a:xfrm>
          <a:prstGeom prst="rect">
            <a:avLst/>
          </a:prstGeom>
        </p:spPr>
      </p:pic>
      <p:pic>
        <p:nvPicPr>
          <p:cNvPr id="2" name="Picture 8">
            <a:extLst>
              <a:ext uri="{FF2B5EF4-FFF2-40B4-BE49-F238E27FC236}">
                <a16:creationId xmlns:a16="http://schemas.microsoft.com/office/drawing/2014/main" id="{C06C2550-A7DE-243D-FC2E-A28ACF2C35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309320"/>
            <a:ext cx="426071" cy="274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98921"/>
      </p:ext>
    </p:extLst>
  </p:cSld>
  <p:clrMapOvr>
    <a:masterClrMapping/>
  </p:clrMapOvr>
  <p:transition spd="slow">
    <p:pull dir="l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7DB5E-C6A1-630A-0797-1B2C2031FB2D}"/>
              </a:ext>
            </a:extLst>
          </p:cNvPr>
          <p:cNvSpPr>
            <a:spLocks noGrp="1"/>
          </p:cNvSpPr>
          <p:nvPr>
            <p:ph type="title"/>
          </p:nvPr>
        </p:nvSpPr>
        <p:spPr>
          <a:xfrm>
            <a:off x="756138" y="174032"/>
            <a:ext cx="7631723" cy="1111843"/>
          </a:xfrm>
        </p:spPr>
        <p:txBody>
          <a:bodyPr anchor="ctr">
            <a:normAutofit/>
          </a:bodyPr>
          <a:lstStyle/>
          <a:p>
            <a:pPr algn="ctr"/>
            <a:r>
              <a:rPr lang="es-ES" sz="2400" dirty="0">
                <a:solidFill>
                  <a:srgbClr val="002060"/>
                </a:solidFill>
                <a:latin typeface="Calibri" panose="020F0502020204030204" pitchFamily="34" charset="0"/>
                <a:ea typeface="Calibri" panose="020F0502020204030204" pitchFamily="34" charset="0"/>
                <a:cs typeface="Calibri" panose="020F0502020204030204" pitchFamily="34" charset="0"/>
              </a:rPr>
              <a:t>Si se OPONE  a que la Administración compruebe de oficio alguno de los criterios, marco y adjunto la documentación que corresponda.</a:t>
            </a:r>
          </a:p>
        </p:txBody>
      </p:sp>
      <p:sp>
        <p:nvSpPr>
          <p:cNvPr id="9" name="Content Placeholder 8">
            <a:extLst>
              <a:ext uri="{FF2B5EF4-FFF2-40B4-BE49-F238E27FC236}">
                <a16:creationId xmlns:a16="http://schemas.microsoft.com/office/drawing/2014/main" id="{4ABF1153-DF47-2CDE-0AD1-3B6CC1F779EC}"/>
              </a:ext>
            </a:extLst>
          </p:cNvPr>
          <p:cNvSpPr>
            <a:spLocks noGrp="1"/>
          </p:cNvSpPr>
          <p:nvPr>
            <p:ph idx="1"/>
          </p:nvPr>
        </p:nvSpPr>
        <p:spPr>
          <a:xfrm>
            <a:off x="756138" y="1628799"/>
            <a:ext cx="7631722" cy="599011"/>
          </a:xfrm>
        </p:spPr>
        <p:txBody>
          <a:bodyPr anchor="ctr">
            <a:noAutofit/>
          </a:bodyPr>
          <a:lstStyle/>
          <a:p>
            <a:pPr>
              <a:lnSpc>
                <a:spcPct val="120000"/>
              </a:lnSpc>
            </a:pPr>
            <a:r>
              <a:rPr lang="es-ES" noProof="0" dirty="0">
                <a:solidFill>
                  <a:srgbClr val="CC4057"/>
                </a:solidFill>
                <a:latin typeface="Calibri" panose="020F0502020204030204" pitchFamily="34" charset="0"/>
                <a:ea typeface="Calibri" panose="020F0502020204030204" pitchFamily="34" charset="0"/>
                <a:cs typeface="Calibri" panose="020F0502020204030204" pitchFamily="34" charset="0"/>
              </a:rPr>
              <a:t>Los </a:t>
            </a:r>
            <a:r>
              <a:rPr lang="es-ES" b="1" noProof="0" dirty="0">
                <a:solidFill>
                  <a:srgbClr val="CC4057"/>
                </a:solidFill>
                <a:latin typeface="Calibri" panose="020F0502020204030204" pitchFamily="34" charset="0"/>
                <a:ea typeface="Calibri" panose="020F0502020204030204" pitchFamily="34" charset="0"/>
                <a:cs typeface="Calibri" panose="020F0502020204030204" pitchFamily="34" charset="0"/>
              </a:rPr>
              <a:t>solicitantes con pasaporte </a:t>
            </a:r>
            <a:r>
              <a:rPr lang="es-ES" noProof="0" dirty="0">
                <a:solidFill>
                  <a:srgbClr val="CC4057"/>
                </a:solidFill>
                <a:latin typeface="Calibri" panose="020F0502020204030204" pitchFamily="34" charset="0"/>
                <a:ea typeface="Calibri" panose="020F0502020204030204" pitchFamily="34" charset="0"/>
                <a:cs typeface="Calibri" panose="020F0502020204030204" pitchFamily="34" charset="0"/>
              </a:rPr>
              <a:t>deberán oponerse a todos los criterios y adjuntar toda la documentación correspondiente.</a:t>
            </a:r>
          </a:p>
          <a:p>
            <a:pPr>
              <a:lnSpc>
                <a:spcPct val="120000"/>
              </a:lnSpc>
            </a:pPr>
            <a:r>
              <a:rPr lang="es-ES" noProof="0" dirty="0">
                <a:latin typeface="Calibri" panose="020F0502020204030204" pitchFamily="34" charset="0"/>
                <a:ea typeface="Calibri" panose="020F0502020204030204" pitchFamily="34" charset="0"/>
                <a:cs typeface="Calibri" panose="020F0502020204030204" pitchFamily="34" charset="0"/>
              </a:rPr>
              <a:t>La documentación a adjuntar se especifica en el apartado séptimo.3 de la resolución de la convocatoria</a:t>
            </a:r>
          </a:p>
        </p:txBody>
      </p:sp>
      <p:pic>
        <p:nvPicPr>
          <p:cNvPr id="5" name="Marcador de contenido 4" descr="Interfaz de usuario gráfica, Texto, Aplicación&#10;&#10;El contenido generado por IA puede ser incorrecto.">
            <a:extLst>
              <a:ext uri="{FF2B5EF4-FFF2-40B4-BE49-F238E27FC236}">
                <a16:creationId xmlns:a16="http://schemas.microsoft.com/office/drawing/2014/main" id="{F1DD0518-3CA1-2506-C6CD-07ED899AB130}"/>
              </a:ext>
            </a:extLst>
          </p:cNvPr>
          <p:cNvPicPr>
            <a:picLocks noChangeAspect="1"/>
          </p:cNvPicPr>
          <p:nvPr/>
        </p:nvPicPr>
        <p:blipFill>
          <a:blip r:embed="rId3"/>
          <a:stretch>
            <a:fillRect/>
          </a:stretch>
        </p:blipFill>
        <p:spPr>
          <a:xfrm>
            <a:off x="727947" y="2708920"/>
            <a:ext cx="7683532" cy="3595622"/>
          </a:xfrm>
          <a:prstGeom prst="rect">
            <a:avLst/>
          </a:prstGeom>
        </p:spPr>
      </p:pic>
      <p:pic>
        <p:nvPicPr>
          <p:cNvPr id="3" name="Picture 8">
            <a:extLst>
              <a:ext uri="{FF2B5EF4-FFF2-40B4-BE49-F238E27FC236}">
                <a16:creationId xmlns:a16="http://schemas.microsoft.com/office/drawing/2014/main" id="{865ED43E-165C-1DEE-ECBB-7871FC7402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38173"/>
            <a:ext cx="381343" cy="2459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4541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482DA4-FF79-BD90-930E-F62DCB0866C5}"/>
              </a:ext>
            </a:extLst>
          </p:cNvPr>
          <p:cNvSpPr>
            <a:spLocks noGrp="1"/>
          </p:cNvSpPr>
          <p:nvPr>
            <p:ph type="title"/>
          </p:nvPr>
        </p:nvSpPr>
        <p:spPr>
          <a:xfrm>
            <a:off x="731520" y="642594"/>
            <a:ext cx="7680960" cy="1130222"/>
          </a:xfrm>
        </p:spPr>
        <p:txBody>
          <a:bodyPr>
            <a:normAutofit/>
          </a:bodyPr>
          <a:lstStyle/>
          <a:p>
            <a:r>
              <a:rPr lang="es-ES"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Datos que no puedan ser comprobados por la Administración - Documentos de empresas privadas – Documentos de otras Comunidades Autónomas</a:t>
            </a:r>
          </a:p>
        </p:txBody>
      </p:sp>
      <p:pic>
        <p:nvPicPr>
          <p:cNvPr id="5" name="Marcador de contenido 4" descr="Interfaz de usuario gráfica, Texto, Aplicación&#10;&#10;El contenido generado por IA puede ser incorrecto.">
            <a:extLst>
              <a:ext uri="{FF2B5EF4-FFF2-40B4-BE49-F238E27FC236}">
                <a16:creationId xmlns:a16="http://schemas.microsoft.com/office/drawing/2014/main" id="{627667D6-BC60-143C-F257-4A6D8815B2ED}"/>
              </a:ext>
            </a:extLst>
          </p:cNvPr>
          <p:cNvPicPr>
            <a:picLocks noGrp="1" noChangeAspect="1"/>
          </p:cNvPicPr>
          <p:nvPr>
            <p:ph idx="1"/>
          </p:nvPr>
        </p:nvPicPr>
        <p:blipFill>
          <a:blip r:embed="rId3"/>
          <a:stretch>
            <a:fillRect/>
          </a:stretch>
        </p:blipFill>
        <p:spPr>
          <a:xfrm>
            <a:off x="628650" y="1844824"/>
            <a:ext cx="7886700" cy="4104456"/>
          </a:xfrm>
          <a:prstGeom prst="rect">
            <a:avLst/>
          </a:prstGeom>
        </p:spPr>
      </p:pic>
      <p:pic>
        <p:nvPicPr>
          <p:cNvPr id="3" name="Picture 8">
            <a:extLst>
              <a:ext uri="{FF2B5EF4-FFF2-40B4-BE49-F238E27FC236}">
                <a16:creationId xmlns:a16="http://schemas.microsoft.com/office/drawing/2014/main" id="{9483AA35-8235-05B5-FA98-842351CCF1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15406"/>
            <a:ext cx="571659" cy="368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256095"/>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6448E-B1EE-9889-CF03-F3009B41DE63}"/>
              </a:ext>
            </a:extLst>
          </p:cNvPr>
          <p:cNvSpPr>
            <a:spLocks noGrp="1"/>
          </p:cNvSpPr>
          <p:nvPr>
            <p:ph type="title"/>
          </p:nvPr>
        </p:nvSpPr>
        <p:spPr/>
        <p:txBody>
          <a:bodyPr>
            <a:normAutofit fontScale="90000"/>
          </a:bodyPr>
          <a:lstStyle/>
          <a:p>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Aceptar el borrador y firmar la solicitud (LOS DOS progenitores o tutores legales)</a:t>
            </a:r>
            <a:b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r>
              <a:rPr lang="es-ES" sz="22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Cuando termine de completar el formulario seleccione Aceptar </a:t>
            </a:r>
            <a: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(esquina </a:t>
            </a:r>
            <a:r>
              <a:rPr lang="es-ES" sz="22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superior derecha) </a:t>
            </a:r>
            <a:br>
              <a:rPr lang="es-ES" sz="2200" b="1" dirty="0">
                <a:solidFill>
                  <a:srgbClr val="CC4057"/>
                </a:solidFill>
              </a:rPr>
            </a:br>
            <a:endParaRPr lang="es-ES" sz="2200" b="1" dirty="0">
              <a:solidFill>
                <a:srgbClr val="CC4057"/>
              </a:solidFill>
            </a:endParaRPr>
          </a:p>
        </p:txBody>
      </p:sp>
      <p:pic>
        <p:nvPicPr>
          <p:cNvPr id="8" name="Imagen 7" descr="Interfaz de usuario gráfica, Aplicación&#10;&#10;El contenido generado por IA puede ser incorrecto.">
            <a:extLst>
              <a:ext uri="{FF2B5EF4-FFF2-40B4-BE49-F238E27FC236}">
                <a16:creationId xmlns:a16="http://schemas.microsoft.com/office/drawing/2014/main" id="{689F98C3-4568-70B6-A540-C1D61E803DBC}"/>
              </a:ext>
            </a:extLst>
          </p:cNvPr>
          <p:cNvPicPr>
            <a:picLocks noChangeAspect="1"/>
          </p:cNvPicPr>
          <p:nvPr/>
        </p:nvPicPr>
        <p:blipFill>
          <a:blip r:embed="rId3"/>
          <a:stretch>
            <a:fillRect/>
          </a:stretch>
        </p:blipFill>
        <p:spPr>
          <a:xfrm>
            <a:off x="7884368" y="822960"/>
            <a:ext cx="1080120" cy="565945"/>
          </a:xfrm>
          <a:prstGeom prst="rect">
            <a:avLst/>
          </a:prstGeom>
        </p:spPr>
      </p:pic>
      <p:sp>
        <p:nvSpPr>
          <p:cNvPr id="5" name="Marcador de contenido 4">
            <a:extLst>
              <a:ext uri="{FF2B5EF4-FFF2-40B4-BE49-F238E27FC236}">
                <a16:creationId xmlns:a16="http://schemas.microsoft.com/office/drawing/2014/main" id="{E7268533-98E1-2A53-91B5-D08EC34FAC00}"/>
              </a:ext>
            </a:extLst>
          </p:cNvPr>
          <p:cNvSpPr>
            <a:spLocks noGrp="1"/>
          </p:cNvSpPr>
          <p:nvPr>
            <p:ph idx="1"/>
          </p:nvPr>
        </p:nvSpPr>
        <p:spPr/>
        <p:txBody>
          <a:bodyPr/>
          <a:lstStyle/>
          <a:p>
            <a:endParaRPr lang="es-ES" dirty="0"/>
          </a:p>
        </p:txBody>
      </p:sp>
      <p:pic>
        <p:nvPicPr>
          <p:cNvPr id="7" name="Imagen 6" descr="Interfaz de usuario gráfica, Texto, Aplicación, Correo electrónico&#10;&#10;El contenido generado por IA puede ser incorrecto.">
            <a:extLst>
              <a:ext uri="{FF2B5EF4-FFF2-40B4-BE49-F238E27FC236}">
                <a16:creationId xmlns:a16="http://schemas.microsoft.com/office/drawing/2014/main" id="{645FBA69-C6D5-FB6B-A12A-3B779277ACC0}"/>
              </a:ext>
            </a:extLst>
          </p:cNvPr>
          <p:cNvPicPr>
            <a:picLocks noChangeAspect="1"/>
          </p:cNvPicPr>
          <p:nvPr/>
        </p:nvPicPr>
        <p:blipFill>
          <a:blip r:embed="rId4"/>
          <a:stretch>
            <a:fillRect/>
          </a:stretch>
        </p:blipFill>
        <p:spPr>
          <a:xfrm>
            <a:off x="179512" y="1914886"/>
            <a:ext cx="8784976" cy="4300519"/>
          </a:xfrm>
          <a:prstGeom prst="rect">
            <a:avLst/>
          </a:prstGeom>
        </p:spPr>
      </p:pic>
      <p:pic>
        <p:nvPicPr>
          <p:cNvPr id="3" name="Picture 8">
            <a:extLst>
              <a:ext uri="{FF2B5EF4-FFF2-40B4-BE49-F238E27FC236}">
                <a16:creationId xmlns:a16="http://schemas.microsoft.com/office/drawing/2014/main" id="{8A3DCD3F-52B3-D7F6-0191-9586FCFC5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384623"/>
            <a:ext cx="309335" cy="1995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12669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F8B75-2AB0-CEEB-BE6B-086ABDBECBB7}"/>
              </a:ext>
            </a:extLst>
          </p:cNvPr>
          <p:cNvSpPr>
            <a:spLocks noGrp="1"/>
          </p:cNvSpPr>
          <p:nvPr>
            <p:ph type="title"/>
          </p:nvPr>
        </p:nvSpPr>
        <p:spPr/>
        <p:txBody>
          <a:bodyPr>
            <a:noAutofit/>
          </a:bodyPr>
          <a:lstStyle/>
          <a:p>
            <a:r>
              <a:rPr lang="es-ES" sz="2800" dirty="0">
                <a:solidFill>
                  <a:srgbClr val="002060"/>
                </a:solidFill>
                <a:latin typeface="+mn-lt"/>
              </a:rPr>
              <a:t>Aparecerá el mensaje para firmar la solicitud o volver al documento si necesito corregir algún dato.</a:t>
            </a:r>
          </a:p>
        </p:txBody>
      </p:sp>
      <p:pic>
        <p:nvPicPr>
          <p:cNvPr id="7" name="Marcador de contenido 6" descr="Imagen que contiene Interfaz de usuario gráfica&#10;&#10;El contenido generado por IA puede ser incorrecto.">
            <a:extLst>
              <a:ext uri="{FF2B5EF4-FFF2-40B4-BE49-F238E27FC236}">
                <a16:creationId xmlns:a16="http://schemas.microsoft.com/office/drawing/2014/main" id="{080EBA5D-2D8A-8125-0357-024DC60945F8}"/>
              </a:ext>
            </a:extLst>
          </p:cNvPr>
          <p:cNvPicPr>
            <a:picLocks noGrp="1" noChangeAspect="1"/>
          </p:cNvPicPr>
          <p:nvPr>
            <p:ph idx="1"/>
          </p:nvPr>
        </p:nvPicPr>
        <p:blipFill>
          <a:blip r:embed="rId2"/>
          <a:stretch>
            <a:fillRect/>
          </a:stretch>
        </p:blipFill>
        <p:spPr>
          <a:xfrm>
            <a:off x="628650" y="4365103"/>
            <a:ext cx="7886700" cy="1891619"/>
          </a:xfrm>
          <a:prstGeom prst="rect">
            <a:avLst/>
          </a:prstGeom>
        </p:spPr>
      </p:pic>
      <p:pic>
        <p:nvPicPr>
          <p:cNvPr id="5" name="Imagen 4" descr="Imagen que contiene Interfaz de usuario gráfica&#10;&#10;El contenido generado por IA puede ser incorrecto.">
            <a:extLst>
              <a:ext uri="{FF2B5EF4-FFF2-40B4-BE49-F238E27FC236}">
                <a16:creationId xmlns:a16="http://schemas.microsoft.com/office/drawing/2014/main" id="{D3674E43-C8E9-D192-57BC-9D126E4EBF25}"/>
              </a:ext>
            </a:extLst>
          </p:cNvPr>
          <p:cNvPicPr>
            <a:picLocks noChangeAspect="1"/>
          </p:cNvPicPr>
          <p:nvPr/>
        </p:nvPicPr>
        <p:blipFill>
          <a:blip r:embed="rId3"/>
          <a:stretch>
            <a:fillRect/>
          </a:stretch>
        </p:blipFill>
        <p:spPr>
          <a:xfrm>
            <a:off x="628650" y="1690689"/>
            <a:ext cx="7886700" cy="2098351"/>
          </a:xfrm>
          <a:prstGeom prst="rect">
            <a:avLst/>
          </a:prstGeom>
        </p:spPr>
      </p:pic>
      <p:sp>
        <p:nvSpPr>
          <p:cNvPr id="3" name="CuadroTexto 2">
            <a:extLst>
              <a:ext uri="{FF2B5EF4-FFF2-40B4-BE49-F238E27FC236}">
                <a16:creationId xmlns:a16="http://schemas.microsoft.com/office/drawing/2014/main" id="{74618887-A147-1D18-F164-FC7069345D80}"/>
              </a:ext>
            </a:extLst>
          </p:cNvPr>
          <p:cNvSpPr txBox="1"/>
          <p:nvPr/>
        </p:nvSpPr>
        <p:spPr>
          <a:xfrm>
            <a:off x="755576" y="3789040"/>
            <a:ext cx="7488832" cy="646331"/>
          </a:xfrm>
          <a:prstGeom prst="rect">
            <a:avLst/>
          </a:prstGeom>
          <a:noFill/>
        </p:spPr>
        <p:txBody>
          <a:bodyPr wrap="square" rtlCol="0">
            <a:spAutoFit/>
          </a:bodyPr>
          <a:lstStyle/>
          <a:p>
            <a:r>
              <a:rPr lang="es-ES" b="1" dirty="0"/>
              <a:t>Si selecciono firmar, y la solicitud es de una firma, habrá concluido el proceso y aparecerá el siguiente mensaje:</a:t>
            </a:r>
          </a:p>
        </p:txBody>
      </p:sp>
      <p:pic>
        <p:nvPicPr>
          <p:cNvPr id="4" name="Picture 8">
            <a:extLst>
              <a:ext uri="{FF2B5EF4-FFF2-40B4-BE49-F238E27FC236}">
                <a16:creationId xmlns:a16="http://schemas.microsoft.com/office/drawing/2014/main" id="{AA438F82-B0AB-E447-9DF3-5C97A7E3F0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56722"/>
            <a:ext cx="507610" cy="327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94216"/>
      </p:ext>
    </p:extLst>
  </p:cSld>
  <p:clrMapOvr>
    <a:masterClrMapping/>
  </p:clrMapOvr>
  <p:transition spd="slow">
    <p:pull dir="l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70313E-8FCD-EDD0-1BC6-8857F13CC958}"/>
            </a:ext>
          </a:extLst>
        </p:cNvPr>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3DD19AF9-5662-7044-3E40-902F985B7E0D}"/>
              </a:ext>
            </a:extLst>
          </p:cNvPr>
          <p:cNvCxnSpPr/>
          <p:nvPr/>
        </p:nvCxnSpPr>
        <p:spPr>
          <a:xfrm>
            <a:off x="3995936" y="1959098"/>
            <a:ext cx="2592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735B633D-AAD0-34B5-F454-3D13260902A5}"/>
              </a:ext>
            </a:extLst>
          </p:cNvPr>
          <p:cNvSpPr txBox="1"/>
          <p:nvPr/>
        </p:nvSpPr>
        <p:spPr>
          <a:xfrm>
            <a:off x="303324" y="2570256"/>
            <a:ext cx="7037964" cy="3416320"/>
          </a:xfrm>
          <a:prstGeom prst="rect">
            <a:avLst/>
          </a:prstGeom>
          <a:solidFill>
            <a:schemeClr val="bg2"/>
          </a:solidFill>
          <a:ln>
            <a:solidFill>
              <a:schemeClr val="tx1"/>
            </a:solidFill>
          </a:ln>
        </p:spPr>
        <p:txBody>
          <a:bodyPr wrap="square" rtlCol="0">
            <a:spAutoFit/>
          </a:bodyPr>
          <a:lstStyle/>
          <a:p>
            <a:r>
              <a:rPr lang="es-ES" b="1" dirty="0">
                <a:solidFill>
                  <a:srgbClr val="002060"/>
                </a:solidFill>
                <a:latin typeface="Arial Narrow" panose="020B0606020202030204" pitchFamily="34" charset="0"/>
              </a:rPr>
              <a:t>La solicitud debe ser firmada por los dos progenitores/as o tutores/as legales</a:t>
            </a:r>
            <a:r>
              <a:rPr lang="es-ES" dirty="0">
                <a:solidFill>
                  <a:srgbClr val="002060"/>
                </a:solidFill>
                <a:latin typeface="Arial Narrow" panose="020B0606020202030204" pitchFamily="34" charset="0"/>
              </a:rPr>
              <a:t>, incluidas las solicitudes de Bachillerato si el alumno/a es menor de edad.</a:t>
            </a:r>
          </a:p>
          <a:p>
            <a:endParaRPr lang="es-ES" dirty="0">
              <a:solidFill>
                <a:srgbClr val="002060"/>
              </a:solidFill>
              <a:latin typeface="Arial Narrow" panose="020B0606020202030204" pitchFamily="34" charset="0"/>
            </a:endParaRPr>
          </a:p>
          <a:p>
            <a:r>
              <a:rPr lang="es-ES" b="1" dirty="0">
                <a:solidFill>
                  <a:srgbClr val="002060"/>
                </a:solidFill>
                <a:latin typeface="Arial Narrow" panose="020B0606020202030204" pitchFamily="34" charset="0"/>
              </a:rPr>
              <a:t>Si acepta, </a:t>
            </a:r>
            <a:r>
              <a:rPr lang="es-ES" dirty="0">
                <a:solidFill>
                  <a:srgbClr val="002060"/>
                </a:solidFill>
                <a:latin typeface="Arial Narrow" panose="020B0606020202030204" pitchFamily="34" charset="0"/>
              </a:rPr>
              <a:t>le saldrá otra pantalla con un resumen de la solicitud </a:t>
            </a:r>
          </a:p>
          <a:p>
            <a:r>
              <a:rPr lang="es-ES" dirty="0">
                <a:solidFill>
                  <a:srgbClr val="002060"/>
                </a:solidFill>
                <a:latin typeface="Arial Narrow" panose="020B0606020202030204" pitchFamily="34" charset="0"/>
              </a:rPr>
              <a:t>y el botón para la firma con usuario y contraseña del segundo tutor. </a:t>
            </a:r>
          </a:p>
          <a:p>
            <a:endParaRPr lang="es-ES" dirty="0">
              <a:solidFill>
                <a:srgbClr val="002060"/>
              </a:solidFill>
              <a:latin typeface="Arial Narrow" panose="020B0606020202030204" pitchFamily="34" charset="0"/>
            </a:endParaRPr>
          </a:p>
          <a:p>
            <a:endParaRPr lang="es-ES" dirty="0">
              <a:solidFill>
                <a:srgbClr val="002060"/>
              </a:solidFill>
              <a:latin typeface="Arial Narrow" panose="020B0606020202030204" pitchFamily="34" charset="0"/>
            </a:endParaRPr>
          </a:p>
          <a:p>
            <a:endParaRPr lang="es-ES" dirty="0">
              <a:solidFill>
                <a:srgbClr val="002060"/>
              </a:solidFill>
              <a:latin typeface="Arial Narrow" panose="020B0606020202030204" pitchFamily="34" charset="0"/>
            </a:endParaRPr>
          </a:p>
          <a:p>
            <a:r>
              <a:rPr lang="es-ES" b="1" dirty="0">
                <a:solidFill>
                  <a:srgbClr val="002060"/>
                </a:solidFill>
                <a:latin typeface="Arial Narrow" panose="020B0606020202030204" pitchFamily="34" charset="0"/>
              </a:rPr>
              <a:t>Si cancela</a:t>
            </a:r>
            <a:r>
              <a:rPr lang="es-ES" dirty="0">
                <a:solidFill>
                  <a:srgbClr val="002060"/>
                </a:solidFill>
                <a:latin typeface="Arial Narrow" panose="020B0606020202030204" pitchFamily="34" charset="0"/>
              </a:rPr>
              <a:t>, el segundo tutor puede firmarlo en cualquier momento entrando en la plataforma EducamosCLM. </a:t>
            </a:r>
          </a:p>
          <a:p>
            <a:r>
              <a:rPr lang="es-ES" b="1" dirty="0">
                <a:solidFill>
                  <a:srgbClr val="002060"/>
                </a:solidFill>
                <a:latin typeface="Arial Narrow" panose="020B0606020202030204" pitchFamily="34" charset="0"/>
              </a:rPr>
              <a:t>Secretaría Virtual - Mis trámites-Mis solicitudes- Pendientes de firma</a:t>
            </a:r>
            <a:r>
              <a:rPr lang="es-ES" dirty="0">
                <a:solidFill>
                  <a:srgbClr val="002060"/>
                </a:solidFill>
                <a:latin typeface="Arial Narrow" panose="020B0606020202030204" pitchFamily="34" charset="0"/>
              </a:rPr>
              <a:t>. </a:t>
            </a:r>
          </a:p>
          <a:p>
            <a:r>
              <a:rPr lang="es-ES" dirty="0">
                <a:solidFill>
                  <a:srgbClr val="002060"/>
                </a:solidFill>
                <a:latin typeface="Arial Narrow" panose="020B0606020202030204" pitchFamily="34" charset="0"/>
              </a:rPr>
              <a:t>Tendrá la solicitud pendiente de firma hasta completar el proceso.</a:t>
            </a:r>
          </a:p>
        </p:txBody>
      </p:sp>
      <p:pic>
        <p:nvPicPr>
          <p:cNvPr id="13" name="Imagen 12">
            <a:extLst>
              <a:ext uri="{FF2B5EF4-FFF2-40B4-BE49-F238E27FC236}">
                <a16:creationId xmlns:a16="http://schemas.microsoft.com/office/drawing/2014/main" id="{D30DC027-EDCD-CB38-4639-22490EFAA7E5}"/>
              </a:ext>
            </a:extLst>
          </p:cNvPr>
          <p:cNvPicPr>
            <a:picLocks noChangeAspect="1"/>
          </p:cNvPicPr>
          <p:nvPr/>
        </p:nvPicPr>
        <p:blipFill>
          <a:blip r:embed="rId3"/>
          <a:stretch>
            <a:fillRect/>
          </a:stretch>
        </p:blipFill>
        <p:spPr>
          <a:xfrm>
            <a:off x="7696134" y="2942450"/>
            <a:ext cx="1200150" cy="447675"/>
          </a:xfrm>
          <a:prstGeom prst="rect">
            <a:avLst/>
          </a:prstGeom>
        </p:spPr>
      </p:pic>
      <p:pic>
        <p:nvPicPr>
          <p:cNvPr id="15" name="Imagen 14">
            <a:extLst>
              <a:ext uri="{FF2B5EF4-FFF2-40B4-BE49-F238E27FC236}">
                <a16:creationId xmlns:a16="http://schemas.microsoft.com/office/drawing/2014/main" id="{2AB9EB2C-DB64-B1DA-A671-11C1FA49B495}"/>
              </a:ext>
            </a:extLst>
          </p:cNvPr>
          <p:cNvPicPr>
            <a:picLocks noChangeAspect="1"/>
          </p:cNvPicPr>
          <p:nvPr/>
        </p:nvPicPr>
        <p:blipFill>
          <a:blip r:embed="rId4"/>
          <a:stretch>
            <a:fillRect/>
          </a:stretch>
        </p:blipFill>
        <p:spPr>
          <a:xfrm>
            <a:off x="6905953" y="3453305"/>
            <a:ext cx="2102063" cy="825111"/>
          </a:xfrm>
          <a:prstGeom prst="rect">
            <a:avLst/>
          </a:prstGeom>
        </p:spPr>
      </p:pic>
      <p:pic>
        <p:nvPicPr>
          <p:cNvPr id="16" name="Imagen 15">
            <a:extLst>
              <a:ext uri="{FF2B5EF4-FFF2-40B4-BE49-F238E27FC236}">
                <a16:creationId xmlns:a16="http://schemas.microsoft.com/office/drawing/2014/main" id="{0084D5A7-AC0F-DBC9-18FF-D3D6B58878B7}"/>
              </a:ext>
            </a:extLst>
          </p:cNvPr>
          <p:cNvPicPr>
            <a:picLocks noChangeAspect="1"/>
          </p:cNvPicPr>
          <p:nvPr/>
        </p:nvPicPr>
        <p:blipFill>
          <a:blip r:embed="rId5"/>
          <a:stretch>
            <a:fillRect/>
          </a:stretch>
        </p:blipFill>
        <p:spPr>
          <a:xfrm>
            <a:off x="7628132" y="4077072"/>
            <a:ext cx="1819192" cy="2766357"/>
          </a:xfrm>
          <a:prstGeom prst="rect">
            <a:avLst/>
          </a:prstGeom>
        </p:spPr>
      </p:pic>
      <p:cxnSp>
        <p:nvCxnSpPr>
          <p:cNvPr id="18" name="Conector recto de flecha 17">
            <a:extLst>
              <a:ext uri="{FF2B5EF4-FFF2-40B4-BE49-F238E27FC236}">
                <a16:creationId xmlns:a16="http://schemas.microsoft.com/office/drawing/2014/main" id="{9C85930D-FD6A-FE23-A62D-C9470731F16D}"/>
              </a:ext>
            </a:extLst>
          </p:cNvPr>
          <p:cNvCxnSpPr/>
          <p:nvPr/>
        </p:nvCxnSpPr>
        <p:spPr>
          <a:xfrm flipV="1">
            <a:off x="6993807" y="5300419"/>
            <a:ext cx="723700" cy="15888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47487EDA-07DA-BE40-B46B-3CD8CCCCE87A}"/>
              </a:ext>
            </a:extLst>
          </p:cNvPr>
          <p:cNvCxnSpPr/>
          <p:nvPr/>
        </p:nvCxnSpPr>
        <p:spPr>
          <a:xfrm>
            <a:off x="6905953" y="5454511"/>
            <a:ext cx="926775" cy="35844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B668764-E79A-6DE7-A1B4-3058EDBC4BD1}"/>
              </a:ext>
            </a:extLst>
          </p:cNvPr>
          <p:cNvCxnSpPr/>
          <p:nvPr/>
        </p:nvCxnSpPr>
        <p:spPr>
          <a:xfrm flipV="1">
            <a:off x="5988627" y="3222705"/>
            <a:ext cx="2362725" cy="4316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3A36F538-845B-BBE0-BE66-7F2F7E82B383}"/>
              </a:ext>
            </a:extLst>
          </p:cNvPr>
          <p:cNvCxnSpPr>
            <a:cxnSpLocks/>
          </p:cNvCxnSpPr>
          <p:nvPr/>
        </p:nvCxnSpPr>
        <p:spPr>
          <a:xfrm>
            <a:off x="5988627" y="3933056"/>
            <a:ext cx="1037378" cy="14401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D4AB2DBA-D6C6-4988-462C-C07D3A12A617}"/>
              </a:ext>
            </a:extLst>
          </p:cNvPr>
          <p:cNvPicPr>
            <a:picLocks noChangeAspect="1"/>
          </p:cNvPicPr>
          <p:nvPr/>
        </p:nvPicPr>
        <p:blipFill>
          <a:blip r:embed="rId6"/>
          <a:stretch>
            <a:fillRect/>
          </a:stretch>
        </p:blipFill>
        <p:spPr>
          <a:xfrm>
            <a:off x="261485" y="807106"/>
            <a:ext cx="8332998" cy="1644931"/>
          </a:xfrm>
          <a:prstGeom prst="rect">
            <a:avLst/>
          </a:prstGeom>
        </p:spPr>
      </p:pic>
      <p:cxnSp>
        <p:nvCxnSpPr>
          <p:cNvPr id="10" name="Conector recto de flecha 9">
            <a:extLst>
              <a:ext uri="{FF2B5EF4-FFF2-40B4-BE49-F238E27FC236}">
                <a16:creationId xmlns:a16="http://schemas.microsoft.com/office/drawing/2014/main" id="{3E94A686-8570-7BA1-113F-9852DC6457EA}"/>
              </a:ext>
            </a:extLst>
          </p:cNvPr>
          <p:cNvCxnSpPr>
            <a:cxnSpLocks/>
          </p:cNvCxnSpPr>
          <p:nvPr/>
        </p:nvCxnSpPr>
        <p:spPr>
          <a:xfrm flipV="1">
            <a:off x="1331640" y="980728"/>
            <a:ext cx="3096344" cy="1579036"/>
          </a:xfrm>
          <a:prstGeom prst="straightConnector1">
            <a:avLst/>
          </a:prstGeom>
          <a:ln w="38100">
            <a:solidFill>
              <a:srgbClr val="FD3A35"/>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7CB59D36-7432-5115-5814-8C5EF721D927}"/>
              </a:ext>
            </a:extLst>
          </p:cNvPr>
          <p:cNvPicPr>
            <a:picLocks noChangeAspect="1"/>
          </p:cNvPicPr>
          <p:nvPr/>
        </p:nvPicPr>
        <p:blipFill>
          <a:blip r:embed="rId7"/>
          <a:stretch>
            <a:fillRect/>
          </a:stretch>
        </p:blipFill>
        <p:spPr>
          <a:xfrm>
            <a:off x="3822306" y="1899727"/>
            <a:ext cx="2838450" cy="247650"/>
          </a:xfrm>
          <a:prstGeom prst="rect">
            <a:avLst/>
          </a:prstGeom>
        </p:spPr>
      </p:pic>
      <p:sp>
        <p:nvSpPr>
          <p:cNvPr id="2" name="CuadroTexto 1">
            <a:extLst>
              <a:ext uri="{FF2B5EF4-FFF2-40B4-BE49-F238E27FC236}">
                <a16:creationId xmlns:a16="http://schemas.microsoft.com/office/drawing/2014/main" id="{F7C96701-3B97-D38E-C3C3-123830AAAAC5}"/>
              </a:ext>
            </a:extLst>
          </p:cNvPr>
          <p:cNvSpPr txBox="1"/>
          <p:nvPr/>
        </p:nvSpPr>
        <p:spPr>
          <a:xfrm>
            <a:off x="179512" y="330047"/>
            <a:ext cx="9242014" cy="369332"/>
          </a:xfrm>
          <a:prstGeom prst="rect">
            <a:avLst/>
          </a:prstGeom>
          <a:noFill/>
        </p:spPr>
        <p:txBody>
          <a:bodyPr wrap="square" rtlCol="0">
            <a:spAutoFit/>
          </a:bodyPr>
          <a:lstStyle/>
          <a:p>
            <a:r>
              <a:rPr lang="es-ES" b="1" dirty="0"/>
              <a:t>Si hay DOS PROGENITORES O TUTORES LEGALES aún no ha concluido el proceso: </a:t>
            </a:r>
          </a:p>
        </p:txBody>
      </p:sp>
      <p:pic>
        <p:nvPicPr>
          <p:cNvPr id="3" name="Picture 8">
            <a:extLst>
              <a:ext uri="{FF2B5EF4-FFF2-40B4-BE49-F238E27FC236}">
                <a16:creationId xmlns:a16="http://schemas.microsoft.com/office/drawing/2014/main" id="{9AB68F22-B923-63A5-79FB-3792EC2ACF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30217" y="6214834"/>
            <a:ext cx="572545"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66037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0DD6A3-8D57-D59F-AA55-8389642EDBAC}"/>
              </a:ext>
            </a:extLst>
          </p:cNvPr>
          <p:cNvSpPr>
            <a:spLocks noGrp="1"/>
          </p:cNvSpPr>
          <p:nvPr>
            <p:ph type="title"/>
          </p:nvPr>
        </p:nvSpPr>
        <p:spPr>
          <a:xfrm>
            <a:off x="657570" y="374539"/>
            <a:ext cx="7886700" cy="1325563"/>
          </a:xfrm>
        </p:spPr>
        <p:txBody>
          <a:bodyPr>
            <a:normAutofit fontScale="90000"/>
          </a:bodyPr>
          <a:lstStyle/>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SEGUIMIENTO DE LA SOLICITUD</a:t>
            </a:r>
            <a:br>
              <a:rPr lang="es-ES" b="1" dirty="0">
                <a:latin typeface="Calibri Light" panose="020F0302020204030204" pitchFamily="34" charset="0"/>
                <a:ea typeface="Calibri Light" panose="020F0302020204030204" pitchFamily="34" charset="0"/>
                <a:cs typeface="Calibri Light" panose="020F0302020204030204" pitchFamily="34" charset="0"/>
              </a:rPr>
            </a:br>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EducamosCLM - Trámites y solicitudes - Secretaría Virtual - Mis trámites - Mis solicitudes</a:t>
            </a:r>
          </a:p>
        </p:txBody>
      </p:sp>
      <p:pic>
        <p:nvPicPr>
          <p:cNvPr id="5" name="Marcador de contenido 4" descr="Interfaz de usuario gráfica, Texto, Aplicación&#10;&#10;El contenido generado por IA puede ser incorrecto.">
            <a:extLst>
              <a:ext uri="{FF2B5EF4-FFF2-40B4-BE49-F238E27FC236}">
                <a16:creationId xmlns:a16="http://schemas.microsoft.com/office/drawing/2014/main" id="{B97E629F-0CCA-A9CB-0C88-22C27582EB09}"/>
              </a:ext>
            </a:extLst>
          </p:cNvPr>
          <p:cNvPicPr>
            <a:picLocks noGrp="1" noChangeAspect="1"/>
          </p:cNvPicPr>
          <p:nvPr>
            <p:ph idx="1"/>
          </p:nvPr>
        </p:nvPicPr>
        <p:blipFill>
          <a:blip r:embed="rId3"/>
          <a:stretch>
            <a:fillRect/>
          </a:stretch>
        </p:blipFill>
        <p:spPr>
          <a:xfrm>
            <a:off x="657570" y="1916832"/>
            <a:ext cx="7886700" cy="2304256"/>
          </a:xfrm>
          <a:prstGeom prst="rect">
            <a:avLst/>
          </a:prstGeom>
        </p:spPr>
      </p:pic>
      <p:sp>
        <p:nvSpPr>
          <p:cNvPr id="7" name="CuadroTexto 6">
            <a:extLst>
              <a:ext uri="{FF2B5EF4-FFF2-40B4-BE49-F238E27FC236}">
                <a16:creationId xmlns:a16="http://schemas.microsoft.com/office/drawing/2014/main" id="{E52FDB6C-7240-BC63-B3CC-0214E5142CDF}"/>
              </a:ext>
            </a:extLst>
          </p:cNvPr>
          <p:cNvSpPr txBox="1"/>
          <p:nvPr/>
        </p:nvSpPr>
        <p:spPr>
          <a:xfrm rot="10800000" flipV="1">
            <a:off x="971600" y="3802995"/>
            <a:ext cx="7056784" cy="2862322"/>
          </a:xfrm>
          <a:prstGeom prst="rect">
            <a:avLst/>
          </a:prstGeom>
          <a:noFill/>
        </p:spPr>
        <p:txBody>
          <a:bodyPr wrap="square">
            <a:spAutoFit/>
          </a:bodyPr>
          <a:lstStyle/>
          <a:p>
            <a:endParaRPr lang="es-ES" dirty="0"/>
          </a:p>
          <a:p>
            <a:endPar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Podrá ver, descargar e imprimir la solicitud y documentos adjuntos.</a:t>
            </a:r>
          </a:p>
          <a:p>
            <a:r>
              <a:rPr lang="es-ES" dirty="0">
                <a:latin typeface="Calibri Light" panose="020F0302020204030204" pitchFamily="34" charset="0"/>
                <a:ea typeface="Calibri Light" panose="020F0302020204030204" pitchFamily="34" charset="0"/>
                <a:cs typeface="Calibri Light" panose="020F0302020204030204" pitchFamily="34" charset="0"/>
              </a:rPr>
              <a:t>Y, según se vayan activando los plazos:</a:t>
            </a:r>
          </a:p>
          <a:p>
            <a:endParaRPr lang="es-ES" dirty="0">
              <a:latin typeface="Calibri Light" panose="020F0302020204030204" pitchFamily="34" charset="0"/>
              <a:ea typeface="Calibri Light" panose="020F0302020204030204" pitchFamily="34" charset="0"/>
              <a:cs typeface="Calibri Light" panose="020F0302020204030204" pitchFamily="34" charset="0"/>
            </a:endParaRPr>
          </a:p>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Datos de la solicitud</a:t>
            </a:r>
            <a:r>
              <a:rPr lang="es-ES"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comprobar el baremo provisional y definitivo y las adjudicaciones provisional y definitiva, renuncia presentada.</a:t>
            </a:r>
          </a:p>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Realizar más trámites del proceso</a:t>
            </a:r>
            <a:r>
              <a:rPr lang="es-ES"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reclamaciones, renuncia, solicitud de vacantes resultantes (vacantes disponibles)</a:t>
            </a:r>
          </a:p>
          <a:p>
            <a:endParaRPr lang="es-ES" dirty="0"/>
          </a:p>
        </p:txBody>
      </p:sp>
      <p:pic>
        <p:nvPicPr>
          <p:cNvPr id="3" name="Picture 8">
            <a:extLst>
              <a:ext uri="{FF2B5EF4-FFF2-40B4-BE49-F238E27FC236}">
                <a16:creationId xmlns:a16="http://schemas.microsoft.com/office/drawing/2014/main" id="{E6098349-59E7-937E-1D89-DF8DB1EF7E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276619"/>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FAA05-00BC-BF54-72AC-8CA5511D9EB7}"/>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815DE052-6F02-6F8C-B736-0747F5CD2798}"/>
              </a:ext>
            </a:extLst>
          </p:cNvPr>
          <p:cNvSpPr>
            <a:spLocks noGrp="1"/>
          </p:cNvSpPr>
          <p:nvPr>
            <p:ph type="title"/>
          </p:nvPr>
        </p:nvSpPr>
        <p:spPr>
          <a:xfrm>
            <a:off x="0" y="510290"/>
            <a:ext cx="8835593" cy="1033669"/>
          </a:xfrm>
        </p:spPr>
        <p:txBody>
          <a:bodyPr>
            <a:normAutofit fontScale="90000"/>
          </a:bodyPr>
          <a:lstStyle/>
          <a:p>
            <a:pPr algn="ctr">
              <a:spcBef>
                <a:spcPts val="1200"/>
              </a:spcBef>
              <a:spcAft>
                <a:spcPts val="1200"/>
              </a:spcAft>
            </a:pPr>
            <a:r>
              <a:rPr lang="es-ES" sz="3600" dirty="0">
                <a:ln w="0"/>
                <a:solidFill>
                  <a:schemeClr val="tx1"/>
                </a:solidFill>
                <a:latin typeface="Calibri" panose="020F0502020204030204" pitchFamily="34" charset="0"/>
                <a:ea typeface="Calibri" panose="020F0502020204030204" pitchFamily="34" charset="0"/>
                <a:cs typeface="Calibri" panose="020F0502020204030204" pitchFamily="34" charset="0"/>
              </a:rPr>
              <a:t>PRESENTACIÓN RECLAMACIONES</a:t>
            </a:r>
            <a:br>
              <a:rPr lang="es-E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br>
            <a:r>
              <a:rPr lang="es-ES" sz="2200" dirty="0">
                <a:ln w="0"/>
                <a:solidFill>
                  <a:schemeClr val="tx1"/>
                </a:solidFill>
                <a:latin typeface="Calibri" panose="020F0502020204030204" pitchFamily="34" charset="0"/>
                <a:ea typeface="Calibri" panose="020F0502020204030204" pitchFamily="34" charset="0"/>
                <a:cs typeface="Calibri" panose="020F0502020204030204" pitchFamily="34" charset="0"/>
              </a:rPr>
              <a:t>Baremo provisional: </a:t>
            </a:r>
            <a:r>
              <a:rPr lang="es-ES" sz="22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del 24 al 28 de abril  </a:t>
            </a:r>
            <a:br>
              <a:rPr lang="es-ES" sz="2200" dirty="0">
                <a:ln w="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br>
            <a:r>
              <a:rPr lang="es-ES" sz="2200" dirty="0">
                <a:ln w="0"/>
                <a:solidFill>
                  <a:schemeClr val="tx1"/>
                </a:solidFill>
                <a:latin typeface="Calibri" panose="020F0502020204030204" pitchFamily="34" charset="0"/>
                <a:ea typeface="Calibri" panose="020F0502020204030204" pitchFamily="34" charset="0"/>
                <a:cs typeface="Calibri" panose="020F0502020204030204" pitchFamily="34" charset="0"/>
              </a:rPr>
              <a:t>Adjudicación provisional: </a:t>
            </a:r>
            <a:r>
              <a:rPr lang="es-ES" sz="22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del 29 de mayo al 1 de junio  </a:t>
            </a:r>
            <a:br>
              <a:rPr lang="es-ES" sz="3200" b="1" dirty="0"/>
            </a:br>
            <a:endParaRPr lang="es-ES" sz="2200" dirty="0">
              <a:solidFill>
                <a:srgbClr val="993366"/>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C705952E-97AE-E088-AFC0-1E1A0A491EDC}"/>
              </a:ext>
            </a:extLst>
          </p:cNvPr>
          <p:cNvGrpSpPr/>
          <p:nvPr/>
        </p:nvGrpSpPr>
        <p:grpSpPr>
          <a:xfrm>
            <a:off x="574789" y="2227524"/>
            <a:ext cx="8091231" cy="4355478"/>
            <a:chOff x="526384" y="2002071"/>
            <a:chExt cx="8091231" cy="4355478"/>
          </a:xfrm>
        </p:grpSpPr>
        <p:pic>
          <p:nvPicPr>
            <p:cNvPr id="4" name="Imagen 3">
              <a:extLst>
                <a:ext uri="{FF2B5EF4-FFF2-40B4-BE49-F238E27FC236}">
                  <a16:creationId xmlns:a16="http://schemas.microsoft.com/office/drawing/2014/main" id="{58DD2E85-A80B-2654-159B-9F1DAE7B85A7}"/>
                </a:ext>
              </a:extLst>
            </p:cNvPr>
            <p:cNvPicPr>
              <a:picLocks noChangeAspect="1"/>
            </p:cNvPicPr>
            <p:nvPr/>
          </p:nvPicPr>
          <p:blipFill>
            <a:blip r:embed="rId3"/>
            <a:stretch>
              <a:fillRect/>
            </a:stretch>
          </p:blipFill>
          <p:spPr>
            <a:xfrm>
              <a:off x="526384" y="2002071"/>
              <a:ext cx="8091231" cy="4355478"/>
            </a:xfrm>
            <a:prstGeom prst="rect">
              <a:avLst/>
            </a:prstGeom>
          </p:spPr>
        </p:pic>
        <p:sp>
          <p:nvSpPr>
            <p:cNvPr id="6" name="Abrir llave 5">
              <a:extLst>
                <a:ext uri="{FF2B5EF4-FFF2-40B4-BE49-F238E27FC236}">
                  <a16:creationId xmlns:a16="http://schemas.microsoft.com/office/drawing/2014/main" id="{86D09B28-4A4E-67EA-F6B9-674AC6357967}"/>
                </a:ext>
              </a:extLst>
            </p:cNvPr>
            <p:cNvSpPr/>
            <p:nvPr/>
          </p:nvSpPr>
          <p:spPr>
            <a:xfrm>
              <a:off x="2065970" y="4018296"/>
              <a:ext cx="259531" cy="1224136"/>
            </a:xfrm>
            <a:prstGeom prst="leftBrace">
              <a:avLst>
                <a:gd name="adj1" fmla="val 10364"/>
                <a:gd name="adj2" fmla="val 50000"/>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s-ES" dirty="0"/>
            </a:p>
          </p:txBody>
        </p:sp>
      </p:grpSp>
      <p:sp>
        <p:nvSpPr>
          <p:cNvPr id="15" name="CuadroTexto 14">
            <a:extLst>
              <a:ext uri="{FF2B5EF4-FFF2-40B4-BE49-F238E27FC236}">
                <a16:creationId xmlns:a16="http://schemas.microsoft.com/office/drawing/2014/main" id="{7F0642C3-3A59-30A3-4180-EBA16C5D8565}"/>
              </a:ext>
            </a:extLst>
          </p:cNvPr>
          <p:cNvSpPr txBox="1"/>
          <p:nvPr/>
        </p:nvSpPr>
        <p:spPr>
          <a:xfrm>
            <a:off x="882445" y="4552621"/>
            <a:ext cx="1231930" cy="646331"/>
          </a:xfrm>
          <a:prstGeom prst="rect">
            <a:avLst/>
          </a:prstGeom>
          <a:noFill/>
        </p:spPr>
        <p:txBody>
          <a:bodyPr wrap="square" rtlCol="0">
            <a:spAutoFit/>
          </a:bodyPr>
          <a:lstStyle/>
          <a:p>
            <a:r>
              <a:rPr lang="es-ES" sz="900" b="1" dirty="0">
                <a:latin typeface="Bahnschrift Light" panose="020B0502040204020203" pitchFamily="34" charset="0"/>
              </a:rPr>
              <a:t>1. </a:t>
            </a:r>
            <a:r>
              <a:rPr lang="es-ES" sz="900" dirty="0">
                <a:latin typeface="Bahnschrift Light" panose="020B0502040204020203" pitchFamily="34" charset="0"/>
              </a:rPr>
              <a:t>Marcamos el/los motivos por los que realizamos la reclamación.</a:t>
            </a:r>
          </a:p>
        </p:txBody>
      </p:sp>
      <p:sp>
        <p:nvSpPr>
          <p:cNvPr id="16" name="CuadroTexto 15">
            <a:extLst>
              <a:ext uri="{FF2B5EF4-FFF2-40B4-BE49-F238E27FC236}">
                <a16:creationId xmlns:a16="http://schemas.microsoft.com/office/drawing/2014/main" id="{9B81A622-103B-FC75-9867-245E47F1AAA5}"/>
              </a:ext>
            </a:extLst>
          </p:cNvPr>
          <p:cNvSpPr txBox="1"/>
          <p:nvPr/>
        </p:nvSpPr>
        <p:spPr>
          <a:xfrm>
            <a:off x="6942766" y="3470195"/>
            <a:ext cx="1892827" cy="230832"/>
          </a:xfrm>
          <a:prstGeom prst="rect">
            <a:avLst/>
          </a:prstGeom>
          <a:noFill/>
        </p:spPr>
        <p:txBody>
          <a:bodyPr wrap="square" rtlCol="0">
            <a:spAutoFit/>
          </a:bodyPr>
          <a:lstStyle/>
          <a:p>
            <a:r>
              <a:rPr lang="es-ES" sz="900" b="1" dirty="0">
                <a:latin typeface="Bahnschrift Light" panose="020B0502040204020203" pitchFamily="34" charset="0"/>
              </a:rPr>
              <a:t>3. </a:t>
            </a:r>
            <a:r>
              <a:rPr lang="es-ES" sz="900" dirty="0">
                <a:latin typeface="Bahnschrift Light" panose="020B0502040204020203" pitchFamily="34" charset="0"/>
              </a:rPr>
              <a:t>Al finalizar damos a “aceptar”.</a:t>
            </a:r>
          </a:p>
        </p:txBody>
      </p:sp>
      <p:sp>
        <p:nvSpPr>
          <p:cNvPr id="17" name="CuadroTexto 16">
            <a:extLst>
              <a:ext uri="{FF2B5EF4-FFF2-40B4-BE49-F238E27FC236}">
                <a16:creationId xmlns:a16="http://schemas.microsoft.com/office/drawing/2014/main" id="{B75A7623-29C7-C576-54EC-A0946E904187}"/>
              </a:ext>
            </a:extLst>
          </p:cNvPr>
          <p:cNvSpPr txBox="1"/>
          <p:nvPr/>
        </p:nvSpPr>
        <p:spPr>
          <a:xfrm>
            <a:off x="6081284" y="4569817"/>
            <a:ext cx="1706389" cy="507831"/>
          </a:xfrm>
          <a:prstGeom prst="rect">
            <a:avLst/>
          </a:prstGeom>
          <a:noFill/>
        </p:spPr>
        <p:txBody>
          <a:bodyPr wrap="square" rtlCol="0">
            <a:spAutoFit/>
          </a:bodyPr>
          <a:lstStyle/>
          <a:p>
            <a:r>
              <a:rPr lang="es-ES" sz="900" b="1" dirty="0">
                <a:latin typeface="Bahnschrift Light" panose="020B0502040204020203" pitchFamily="34" charset="0"/>
              </a:rPr>
              <a:t>2. </a:t>
            </a:r>
            <a:r>
              <a:rPr lang="es-ES" sz="900" dirty="0">
                <a:latin typeface="Bahnschrift Light" panose="020B0502040204020203" pitchFamily="34" charset="0"/>
              </a:rPr>
              <a:t>Si lo deseamos adjuntamos documentos relacionados con cada motivo reclamado.</a:t>
            </a:r>
          </a:p>
        </p:txBody>
      </p:sp>
      <p:sp>
        <p:nvSpPr>
          <p:cNvPr id="3" name="CuadroTexto 2">
            <a:extLst>
              <a:ext uri="{FF2B5EF4-FFF2-40B4-BE49-F238E27FC236}">
                <a16:creationId xmlns:a16="http://schemas.microsoft.com/office/drawing/2014/main" id="{4486C42C-5777-25F9-0DEA-FA7D2B936D1F}"/>
              </a:ext>
            </a:extLst>
          </p:cNvPr>
          <p:cNvSpPr txBox="1"/>
          <p:nvPr/>
        </p:nvSpPr>
        <p:spPr>
          <a:xfrm>
            <a:off x="227917" y="1565019"/>
            <a:ext cx="8688165" cy="646331"/>
          </a:xfrm>
          <a:prstGeom prst="rect">
            <a:avLst/>
          </a:prstGeom>
          <a:noFill/>
        </p:spPr>
        <p:txBody>
          <a:bodyPr wrap="square" rtlCol="0">
            <a:spAutoFit/>
          </a:bodyPr>
          <a:lstStyle/>
          <a:p>
            <a:pPr algn="ctr"/>
            <a:r>
              <a:rPr lang="es-ES" b="1" dirty="0">
                <a:solidFill>
                  <a:srgbClr val="993366"/>
                </a:solidFill>
                <a:latin typeface="Arial" panose="020B0604020202020204" pitchFamily="34" charset="0"/>
                <a:ea typeface="Calibri" panose="020F0502020204030204" pitchFamily="34" charset="0"/>
                <a:cs typeface="Arial" panose="020B0604020202020204" pitchFamily="34" charset="0"/>
              </a:rPr>
              <a:t>EducamosCLM - Trámites y Solicitudes - Secretaría Virtual - Mis Trámites - Mis solicitudes - Presentar Reclamación</a:t>
            </a:r>
            <a:endParaRPr lang="es-ES" b="1" dirty="0">
              <a:latin typeface="Arial" panose="020B0604020202020204" pitchFamily="34" charset="0"/>
              <a:cs typeface="Arial" panose="020B0604020202020204" pitchFamily="34" charset="0"/>
            </a:endParaRPr>
          </a:p>
        </p:txBody>
      </p:sp>
      <p:cxnSp>
        <p:nvCxnSpPr>
          <p:cNvPr id="9" name="Conector recto de flecha 8">
            <a:extLst>
              <a:ext uri="{FF2B5EF4-FFF2-40B4-BE49-F238E27FC236}">
                <a16:creationId xmlns:a16="http://schemas.microsoft.com/office/drawing/2014/main" id="{9C283BBE-7CBA-1BAF-07E5-3FDCC995E540}"/>
              </a:ext>
            </a:extLst>
          </p:cNvPr>
          <p:cNvCxnSpPr>
            <a:cxnSpLocks/>
          </p:cNvCxnSpPr>
          <p:nvPr/>
        </p:nvCxnSpPr>
        <p:spPr>
          <a:xfrm flipV="1">
            <a:off x="8172400" y="2688015"/>
            <a:ext cx="61698" cy="8100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Abrir llave 19">
            <a:extLst>
              <a:ext uri="{FF2B5EF4-FFF2-40B4-BE49-F238E27FC236}">
                <a16:creationId xmlns:a16="http://schemas.microsoft.com/office/drawing/2014/main" id="{BE2E36D1-AC2E-DAD5-6C77-F91F0409CC23}"/>
              </a:ext>
            </a:extLst>
          </p:cNvPr>
          <p:cNvSpPr/>
          <p:nvPr/>
        </p:nvSpPr>
        <p:spPr>
          <a:xfrm rot="10800000">
            <a:off x="5795694" y="4243749"/>
            <a:ext cx="259531" cy="1159968"/>
          </a:xfrm>
          <a:prstGeom prst="leftBrace">
            <a:avLst>
              <a:gd name="adj1" fmla="val 0"/>
              <a:gd name="adj2" fmla="val 50000"/>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0279F75F-2664-6EFD-826E-B67938FD0BA1}"/>
              </a:ext>
            </a:extLst>
          </p:cNvPr>
          <p:cNvSpPr/>
          <p:nvPr/>
        </p:nvSpPr>
        <p:spPr>
          <a:xfrm>
            <a:off x="2646001" y="3747337"/>
            <a:ext cx="2709122" cy="2308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DF85E404-AC0A-9A16-21CC-11CD2B05015A}"/>
              </a:ext>
            </a:extLst>
          </p:cNvPr>
          <p:cNvSpPr/>
          <p:nvPr/>
        </p:nvSpPr>
        <p:spPr>
          <a:xfrm>
            <a:off x="6117144" y="3747337"/>
            <a:ext cx="506940" cy="2308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Picture 8">
            <a:extLst>
              <a:ext uri="{FF2B5EF4-FFF2-40B4-BE49-F238E27FC236}">
                <a16:creationId xmlns:a16="http://schemas.microsoft.com/office/drawing/2014/main" id="{AB1A111E-8069-ED30-D01D-A510F04BF8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47710"/>
            <a:ext cx="366559" cy="2364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830410"/>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FE670-6E24-43E1-4634-A1E551B1090B}"/>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A70D682-E601-9302-EA74-DEFA94CF8782}"/>
              </a:ext>
            </a:extLst>
          </p:cNvPr>
          <p:cNvSpPr txBox="1"/>
          <p:nvPr/>
        </p:nvSpPr>
        <p:spPr>
          <a:xfrm>
            <a:off x="812980" y="213715"/>
            <a:ext cx="7643802" cy="58477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200" dirty="0">
                <a:ln w="0"/>
                <a:latin typeface="Calibri" panose="020F0502020204030204" pitchFamily="34" charset="0"/>
                <a:ea typeface="Calibri" panose="020F0502020204030204" pitchFamily="34" charset="0"/>
                <a:cs typeface="Calibri" panose="020F0502020204030204" pitchFamily="34" charset="0"/>
              </a:rPr>
              <a:t>RENUNCIA AL PROCESO DE ADMISIÓN </a:t>
            </a:r>
          </a:p>
        </p:txBody>
      </p:sp>
      <p:sp>
        <p:nvSpPr>
          <p:cNvPr id="3" name="CuadroTexto 2">
            <a:extLst>
              <a:ext uri="{FF2B5EF4-FFF2-40B4-BE49-F238E27FC236}">
                <a16:creationId xmlns:a16="http://schemas.microsoft.com/office/drawing/2014/main" id="{D2D47CD3-8FE4-1F92-DB73-918412B25B29}"/>
              </a:ext>
            </a:extLst>
          </p:cNvPr>
          <p:cNvSpPr txBox="1"/>
          <p:nvPr/>
        </p:nvSpPr>
        <p:spPr>
          <a:xfrm>
            <a:off x="251520" y="798490"/>
            <a:ext cx="8079501" cy="5601881"/>
          </a:xfrm>
          <a:prstGeom prst="rect">
            <a:avLst/>
          </a:prstGeom>
        </p:spPr>
        <p:txBody>
          <a:bodyPr vert="horz" lIns="91440" tIns="45720" rIns="91440" bIns="45720" rtlCol="0" anchor="t">
            <a:normAutofit/>
          </a:bodyPr>
          <a:lstStyle/>
          <a:p>
            <a:pPr marL="114300" algn="just" defTabSz="914400">
              <a:lnSpc>
                <a:spcPct val="90000"/>
              </a:lnSpc>
              <a:spcAft>
                <a:spcPts val="600"/>
              </a:spcAft>
            </a:pPr>
            <a:endParaRPr lang="es-ES" sz="1600" dirty="0">
              <a:latin typeface="Arial Narrow" panose="020B0606020202030204" pitchFamily="34" charset="0"/>
            </a:endParaRPr>
          </a:p>
          <a:p>
            <a:pPr marL="342900" indent="-228600" defTabSz="914400">
              <a:lnSpc>
                <a:spcPct val="90000"/>
              </a:lnSpc>
              <a:spcAft>
                <a:spcPts val="600"/>
              </a:spcAft>
              <a:buFont typeface="Arial" panose="020B0604020202020204" pitchFamily="34" charset="0"/>
              <a:buChar char="•"/>
            </a:pPr>
            <a:endParaRPr lang="en-US" sz="1600" dirty="0"/>
          </a:p>
        </p:txBody>
      </p:sp>
      <p:sp>
        <p:nvSpPr>
          <p:cNvPr id="6" name="CuadroTexto 5">
            <a:extLst>
              <a:ext uri="{FF2B5EF4-FFF2-40B4-BE49-F238E27FC236}">
                <a16:creationId xmlns:a16="http://schemas.microsoft.com/office/drawing/2014/main" id="{7C3F57E5-098F-8550-8CF8-C3B92295335E}"/>
              </a:ext>
            </a:extLst>
          </p:cNvPr>
          <p:cNvSpPr txBox="1"/>
          <p:nvPr/>
        </p:nvSpPr>
        <p:spPr>
          <a:xfrm>
            <a:off x="323528" y="721418"/>
            <a:ext cx="8568952" cy="738664"/>
          </a:xfrm>
          <a:prstGeom prst="rect">
            <a:avLst/>
          </a:prstGeom>
          <a:noFill/>
        </p:spPr>
        <p:txBody>
          <a:bodyPr wrap="square" rtlCol="0">
            <a:spAutoFit/>
          </a:bodyPr>
          <a:lstStyle/>
          <a:p>
            <a:pPr defTabSz="914400" eaLnBrk="0" fontAlgn="base" hangingPunct="0">
              <a:spcBef>
                <a:spcPct val="0"/>
              </a:spcBef>
              <a:spcAft>
                <a:spcPct val="0"/>
              </a:spcAft>
              <a:defRPr/>
            </a:pPr>
            <a:r>
              <a:rPr lang="es-ES" dirty="0">
                <a:ln w="0"/>
                <a:solidFill>
                  <a:schemeClr val="accent2">
                    <a:lumMod val="75000"/>
                  </a:schemeClr>
                </a:solidFill>
                <a:latin typeface="Bahnschrift Light" panose="020B0502040204020203" pitchFamily="34" charset="0"/>
              </a:rPr>
              <a:t>			</a:t>
            </a:r>
            <a:r>
              <a:rPr lang="es-ES" sz="24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Del 2 al 11 de junio</a:t>
            </a:r>
          </a:p>
          <a:p>
            <a:pPr defTabSz="914400" eaLnBrk="0" fontAlgn="base" hangingPunct="0">
              <a:spcBef>
                <a:spcPct val="0"/>
              </a:spcBef>
              <a:spcAft>
                <a:spcPct val="0"/>
              </a:spcAft>
              <a:defRPr/>
            </a:pPr>
            <a:r>
              <a:rPr lang="es-ES" dirty="0">
                <a:latin typeface="Arial" panose="020B0604020202020204" pitchFamily="34" charset="0"/>
                <a:ea typeface="Calibri" panose="020F0502020204030204" pitchFamily="34" charset="0"/>
                <a:cs typeface="Arial" panose="020B0604020202020204" pitchFamily="34" charset="0"/>
              </a:rPr>
              <a:t>Alumnado que realizó solicitud de admisión y desea renunciar a todo el proceso</a:t>
            </a:r>
          </a:p>
        </p:txBody>
      </p:sp>
      <p:sp>
        <p:nvSpPr>
          <p:cNvPr id="11" name="Rectángulo 10">
            <a:extLst>
              <a:ext uri="{FF2B5EF4-FFF2-40B4-BE49-F238E27FC236}">
                <a16:creationId xmlns:a16="http://schemas.microsoft.com/office/drawing/2014/main" id="{D3CD66CB-3F67-69C7-C288-78F7B7537DED}"/>
              </a:ext>
            </a:extLst>
          </p:cNvPr>
          <p:cNvSpPr/>
          <p:nvPr/>
        </p:nvSpPr>
        <p:spPr>
          <a:xfrm>
            <a:off x="333618" y="5649102"/>
            <a:ext cx="8424936" cy="523220"/>
          </a:xfrm>
          <a:prstGeom prst="rect">
            <a:avLst/>
          </a:prstGeom>
          <a:noFill/>
        </p:spPr>
        <p:txBody>
          <a:bodyPr wrap="square">
            <a:spAutoFit/>
          </a:bodyPr>
          <a:lstStyle/>
          <a:p>
            <a:pPr lvl="0" algn="just" defTabSz="914400" eaLnBrk="0" fontAlgn="base" hangingPunct="0">
              <a:spcBef>
                <a:spcPct val="0"/>
              </a:spcBef>
              <a:spcAft>
                <a:spcPct val="0"/>
              </a:spcAft>
              <a:defRPr/>
            </a:pPr>
            <a:r>
              <a:rPr lang="es-ES" sz="1400" dirty="0">
                <a:latin typeface="Arial" panose="020B0604020202020204" pitchFamily="34" charset="0"/>
                <a:cs typeface="Arial" panose="020B0604020202020204" pitchFamily="34" charset="0"/>
              </a:rPr>
              <a:t>📢 </a:t>
            </a:r>
            <a:r>
              <a:rPr kumimoji="0" lang="es-ES" sz="14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La renuncia la deben realizar los dos progenitores o tutores legales excepto declaraciones responsables y mayores de edad.</a:t>
            </a:r>
          </a:p>
        </p:txBody>
      </p:sp>
      <p:sp>
        <p:nvSpPr>
          <p:cNvPr id="4" name="CuadroTexto 3">
            <a:extLst>
              <a:ext uri="{FF2B5EF4-FFF2-40B4-BE49-F238E27FC236}">
                <a16:creationId xmlns:a16="http://schemas.microsoft.com/office/drawing/2014/main" id="{112B3D37-6B6E-C011-EBEA-54D1CABD5C97}"/>
              </a:ext>
            </a:extLst>
          </p:cNvPr>
          <p:cNvSpPr txBox="1"/>
          <p:nvPr/>
        </p:nvSpPr>
        <p:spPr>
          <a:xfrm>
            <a:off x="125760" y="1536897"/>
            <a:ext cx="8892480" cy="646331"/>
          </a:xfrm>
          <a:prstGeom prst="rect">
            <a:avLst/>
          </a:prstGeom>
          <a:noFill/>
        </p:spPr>
        <p:txBody>
          <a:bodyPr wrap="square">
            <a:spAutoFit/>
          </a:bodyPr>
          <a:lstStyle/>
          <a:p>
            <a:pPr algn="ctr"/>
            <a:r>
              <a:rPr lang="es-ES" dirty="0">
                <a:effectLst/>
                <a:latin typeface="Arial" panose="020B0604020202020204" pitchFamily="34" charset="0"/>
                <a:ea typeface="Times New Roman" panose="02020603050405020304" pitchFamily="18" charset="0"/>
              </a:rPr>
              <a:t> </a:t>
            </a:r>
            <a:r>
              <a:rPr lang="es-ES" b="1" dirty="0">
                <a:solidFill>
                  <a:srgbClr val="993366"/>
                </a:solidFill>
                <a:latin typeface="Calibri" panose="020F0502020204030204" pitchFamily="34" charset="0"/>
                <a:ea typeface="Calibri" panose="020F0502020204030204" pitchFamily="34" charset="0"/>
                <a:cs typeface="Calibri" panose="020F0502020204030204" pitchFamily="34" charset="0"/>
              </a:rPr>
              <a:t>EducamosCLM - Trámites y Solicitudes - </a:t>
            </a:r>
            <a:r>
              <a:rPr lang="es-ES" b="1" dirty="0">
                <a:solidFill>
                  <a:srgbClr val="993366"/>
                </a:solidFill>
                <a:ea typeface="Calibri" panose="020F0502020204030204" pitchFamily="34" charset="0"/>
                <a:cs typeface="Calibri" panose="020F0502020204030204" pitchFamily="34" charset="0"/>
              </a:rPr>
              <a:t>Secretaría</a:t>
            </a:r>
            <a:r>
              <a:rPr lang="es-ES" b="1" dirty="0">
                <a:solidFill>
                  <a:srgbClr val="993366"/>
                </a:solidFill>
                <a:latin typeface="Calibri" panose="020F0502020204030204" pitchFamily="34" charset="0"/>
                <a:ea typeface="Calibri" panose="020F0502020204030204" pitchFamily="34" charset="0"/>
                <a:cs typeface="Calibri" panose="020F0502020204030204" pitchFamily="34" charset="0"/>
              </a:rPr>
              <a:t> Virtual - Mis Trámites - Mis solicitudes - Presentar Renuncia</a:t>
            </a:r>
          </a:p>
        </p:txBody>
      </p:sp>
      <p:pic>
        <p:nvPicPr>
          <p:cNvPr id="5" name="Imagen 4" descr="Interfaz de usuario gráfica, Texto, Aplicación, Correo electrónico&#10;&#10;El contenido generado por IA puede ser incorrecto.">
            <a:extLst>
              <a:ext uri="{FF2B5EF4-FFF2-40B4-BE49-F238E27FC236}">
                <a16:creationId xmlns:a16="http://schemas.microsoft.com/office/drawing/2014/main" id="{128FCD38-05E7-E114-2CF5-3582CC39CD24}"/>
              </a:ext>
            </a:extLst>
          </p:cNvPr>
          <p:cNvPicPr>
            <a:picLocks noChangeAspect="1"/>
          </p:cNvPicPr>
          <p:nvPr/>
        </p:nvPicPr>
        <p:blipFill>
          <a:blip r:embed="rId3"/>
          <a:stretch>
            <a:fillRect/>
          </a:stretch>
        </p:blipFill>
        <p:spPr>
          <a:xfrm>
            <a:off x="611560" y="2183228"/>
            <a:ext cx="7845221" cy="3237825"/>
          </a:xfrm>
          <a:prstGeom prst="rect">
            <a:avLst/>
          </a:prstGeom>
        </p:spPr>
      </p:pic>
      <p:pic>
        <p:nvPicPr>
          <p:cNvPr id="2" name="Picture 8">
            <a:extLst>
              <a:ext uri="{FF2B5EF4-FFF2-40B4-BE49-F238E27FC236}">
                <a16:creationId xmlns:a16="http://schemas.microsoft.com/office/drawing/2014/main" id="{13921454-A22C-F91E-53AA-86340E6155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142963"/>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1462F-7C0C-6B3C-D42F-AD06D680F59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90BE109-FF5C-CF5E-E111-AFA43F0F4E98}"/>
              </a:ext>
            </a:extLst>
          </p:cNvPr>
          <p:cNvSpPr>
            <a:spLocks noGrp="1"/>
          </p:cNvSpPr>
          <p:nvPr>
            <p:ph type="title"/>
          </p:nvPr>
        </p:nvSpPr>
        <p:spPr>
          <a:xfrm>
            <a:off x="683568" y="1484784"/>
            <a:ext cx="7349955" cy="432048"/>
          </a:xfrm>
        </p:spPr>
        <p:txBody>
          <a:bodyPr>
            <a:normAutofit fontScale="90000"/>
          </a:bodyPr>
          <a:lstStyle/>
          <a:p>
            <a:pPr algn="ctr"/>
            <a:r>
              <a:rPr lang="es-ES" sz="36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r>
              <a:rPr lang="es-ES" sz="3600" dirty="0">
                <a:ln w="0"/>
                <a:solidFill>
                  <a:srgbClr val="002060"/>
                </a:solidFill>
                <a:latin typeface="Calibri" panose="020F0502020204030204" pitchFamily="34" charset="0"/>
                <a:ea typeface="Calibri" panose="020F0502020204030204" pitchFamily="34" charset="0"/>
                <a:cs typeface="Calibri" panose="020F0502020204030204" pitchFamily="34" charset="0"/>
              </a:rPr>
              <a:t>PLAZO DE ADMISIÓN Y PARTICIPACIÓN EN EL PROCESO </a:t>
            </a:r>
            <a:r>
              <a:rPr lang="es-ES" sz="36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 </a:t>
            </a:r>
            <a:br>
              <a:rPr lang="es-ES" sz="3100" dirty="0">
                <a:ln w="0"/>
                <a:solidFill>
                  <a:srgbClr val="002060"/>
                </a:solidFill>
                <a:effectLst>
                  <a:outerShdw blurRad="38100" dist="19050" dir="2700000" algn="tl" rotWithShape="0">
                    <a:schemeClr val="dk1">
                      <a:alpha val="40000"/>
                    </a:schemeClr>
                  </a:outerShdw>
                </a:effectLst>
                <a:latin typeface="+mn-lt"/>
                <a:ea typeface="Calibri" panose="020F0502020204030204" pitchFamily="34" charset="0"/>
                <a:cs typeface="Calibri" panose="020F0502020204030204" pitchFamily="34" charset="0"/>
              </a:rPr>
            </a:br>
            <a:r>
              <a:rPr lang="es-ES" altLang="es-ES" sz="2700" b="1" dirty="0">
                <a:ln w="0"/>
                <a:solidFill>
                  <a:srgbClr val="C00000"/>
                </a:solidFill>
                <a:latin typeface="Arial" panose="020B0604020202020204" pitchFamily="34" charset="0"/>
                <a:cs typeface="Arial" panose="020B0604020202020204" pitchFamily="34" charset="0"/>
              </a:rPr>
              <a:t>23 de febrero al 9 de marzo</a:t>
            </a:r>
            <a:br>
              <a:rPr lang="es-ES" altLang="es-ES" sz="2200" b="1" dirty="0">
                <a:ln w="0"/>
                <a:solidFill>
                  <a:srgbClr val="002060"/>
                </a:solidFill>
                <a:latin typeface="Arial" panose="020B0604020202020204" pitchFamily="34" charset="0"/>
                <a:cs typeface="Arial" panose="020B0604020202020204" pitchFamily="34" charset="0"/>
              </a:rPr>
            </a:br>
            <a:br>
              <a:rPr lang="es-ES" altLang="es-ES" sz="2200" b="1" dirty="0">
                <a:ln w="0"/>
                <a:solidFill>
                  <a:srgbClr val="002060"/>
                </a:solidFill>
                <a:latin typeface="Arial" panose="020B0604020202020204" pitchFamily="34" charset="0"/>
                <a:cs typeface="Arial" panose="020B0604020202020204" pitchFamily="34" charset="0"/>
              </a:rPr>
            </a:br>
            <a:r>
              <a:rPr lang="es-ES" sz="2000" dirty="0">
                <a:latin typeface="Calibri" panose="020F0502020204030204" pitchFamily="34" charset="0"/>
                <a:ea typeface="Calibri" panose="020F0502020204030204" pitchFamily="34" charset="0"/>
                <a:cs typeface="Calibri" panose="020F0502020204030204" pitchFamily="34" charset="0"/>
              </a:rPr>
              <a:t>Las solicitudes se presentarán preferentemente de forma electrónica a través de </a:t>
            </a:r>
            <a:r>
              <a:rPr lang="es-ES" sz="2000" b="1" dirty="0">
                <a:solidFill>
                  <a:srgbClr val="993366"/>
                </a:solidFill>
                <a:latin typeface="Calibri" panose="020F0502020204030204" pitchFamily="34" charset="0"/>
                <a:ea typeface="Calibri" panose="020F0502020204030204" pitchFamily="34" charset="0"/>
                <a:cs typeface="Calibri" panose="020F0502020204030204" pitchFamily="34" charset="0"/>
              </a:rPr>
              <a:t>EducamosCLM - Trámites y Solicitudes - Secretaría Virtual - Mis Trámites Mis solicitudes</a:t>
            </a:r>
            <a:r>
              <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rPr>
              <a:t>.</a:t>
            </a:r>
            <a:br>
              <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rPr>
            </a:br>
            <a:br>
              <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rPr>
            </a:br>
            <a:endPar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48824C7-B18F-2E6C-0AD2-F0BF96385ABB}"/>
              </a:ext>
            </a:extLst>
          </p:cNvPr>
          <p:cNvSpPr txBox="1">
            <a:spLocks/>
          </p:cNvSpPr>
          <p:nvPr/>
        </p:nvSpPr>
        <p:spPr>
          <a:xfrm>
            <a:off x="323528" y="2528231"/>
            <a:ext cx="8496944" cy="399711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defRPr/>
            </a:pPr>
            <a:endParaRPr lang="es-ES" altLang="es-ES" sz="2000" b="1"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Font typeface="Arial" panose="020B0604020202020204" pitchFamily="34" charset="0"/>
              <a:buNone/>
              <a:defRPr/>
            </a:pPr>
            <a:r>
              <a:rPr lang="es-ES" altLang="es-ES" sz="2000" b="1" u="sng" dirty="0">
                <a:solidFill>
                  <a:srgbClr val="002060"/>
                </a:solidFill>
                <a:latin typeface="Calibri" panose="020F0502020204030204" pitchFamily="34" charset="0"/>
                <a:ea typeface="Calibri" panose="020F0502020204030204" pitchFamily="34" charset="0"/>
                <a:cs typeface="Calibri" panose="020F0502020204030204" pitchFamily="34" charset="0"/>
              </a:rPr>
              <a:t>DEBERÁ REALIZAR SOLICITUD DE ADMISIÓN:</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Alumnado de nueva incorporación al sistema educativo (3 años).</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Alumnado que para cambiar de etapa debe solicitar un centro distinto al actual (paso de un CEIP (6º primaria) a un IES o  de un IESO a un IES).</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Alumnado que solicita un cambio de centro.</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Todo el alumnado que cursa 4º de ESO y solicita plaza escolar para 1º de BACHILLERATO, aunque quiera cursarlo en el mismo centro.</a:t>
            </a:r>
            <a:endParaRPr lang="es-ES" altLang="es-ES" sz="1600" b="1"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Font typeface="Arial" panose="020B0604020202020204" pitchFamily="34" charset="0"/>
              <a:buNone/>
              <a:defRPr/>
            </a:pPr>
            <a:r>
              <a:rPr lang="es-ES" altLang="es-ES" sz="2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NO</a:t>
            </a:r>
            <a:r>
              <a:rPr lang="es-ES" altLang="es-ES" sz="2000" b="1" u="sng" dirty="0">
                <a:latin typeface="Calibri" panose="020F0502020204030204" pitchFamily="34" charset="0"/>
                <a:ea typeface="Calibri" panose="020F0502020204030204" pitchFamily="34" charset="0"/>
                <a:cs typeface="Calibri" panose="020F0502020204030204" pitchFamily="34" charset="0"/>
              </a:rPr>
              <a:t> </a:t>
            </a:r>
            <a:r>
              <a:rPr lang="es-ES" altLang="es-ES" sz="2000" b="1" u="sng" dirty="0">
                <a:solidFill>
                  <a:srgbClr val="002060"/>
                </a:solidFill>
                <a:latin typeface="Calibri" panose="020F0502020204030204" pitchFamily="34" charset="0"/>
                <a:ea typeface="Calibri" panose="020F0502020204030204" pitchFamily="34" charset="0"/>
                <a:cs typeface="Calibri" panose="020F0502020204030204" pitchFamily="34" charset="0"/>
              </a:rPr>
              <a:t>ES NECESARIO REALIZAR SOLICITUD DE ADMISIÓN:</a:t>
            </a:r>
          </a:p>
          <a:p>
            <a:pPr algn="just">
              <a:spcBef>
                <a:spcPts val="600"/>
              </a:spcBef>
              <a:spcAft>
                <a:spcPts val="600"/>
              </a:spcAft>
              <a:defRPr/>
            </a:pPr>
            <a:r>
              <a:rPr lang="es-ES" altLang="es-ES" sz="1600" dirty="0">
                <a:latin typeface="Calibri" panose="020F0502020204030204" pitchFamily="34" charset="0"/>
                <a:ea typeface="Calibri" panose="020F0502020204030204" pitchFamily="34" charset="0"/>
                <a:cs typeface="Calibri" panose="020F0502020204030204" pitchFamily="34" charset="0"/>
              </a:rPr>
              <a:t>Paso de etapa infantil (5 años) a 1º Primaria en el mismo centro.</a:t>
            </a:r>
          </a:p>
          <a:p>
            <a:pPr algn="just">
              <a:spcBef>
                <a:spcPts val="600"/>
              </a:spcBef>
              <a:spcAft>
                <a:spcPts val="600"/>
              </a:spcAft>
              <a:defRPr/>
            </a:pPr>
            <a:r>
              <a:rPr lang="es-ES" altLang="es-ES" sz="1600" dirty="0">
                <a:latin typeface="Calibri" panose="020F0502020204030204" pitchFamily="34" charset="0"/>
                <a:ea typeface="Calibri" panose="020F0502020204030204" pitchFamily="34" charset="0"/>
                <a:cs typeface="Calibri" panose="020F0502020204030204" pitchFamily="34" charset="0"/>
              </a:rPr>
              <a:t>Paso de curso en la misma etapa y centro.</a:t>
            </a:r>
          </a:p>
          <a:p>
            <a:pPr marL="0" indent="0" algn="ctr">
              <a:buFont typeface="Arial" panose="020B0604020202020204" pitchFamily="34" charset="0"/>
              <a:buNone/>
              <a:defRPr/>
            </a:pPr>
            <a:endParaRPr lang="es-ES" sz="1800" dirty="0">
              <a:solidFill>
                <a:srgbClr val="002060"/>
              </a:solidFill>
              <a:latin typeface="Arial Narrow" panose="020B0606020202030204" pitchFamily="34" charset="0"/>
              <a:ea typeface="Times New Roman" panose="02020603050405020304" pitchFamily="18" charset="0"/>
              <a:cs typeface="Times New Roman" panose="02020603050405020304" pitchFamily="18" charset="0"/>
            </a:endParaRPr>
          </a:p>
          <a:p>
            <a:pPr marL="0" indent="0" algn="ctr">
              <a:buFont typeface="Arial" panose="020B0604020202020204" pitchFamily="34" charset="0"/>
              <a:buNone/>
              <a:defRPr/>
            </a:pPr>
            <a:endParaRPr lang="es-ES" altLang="es-ES" sz="1800" b="1" dirty="0">
              <a:solidFill>
                <a:srgbClr val="FF0000"/>
              </a:solidFill>
              <a:latin typeface="Arial Narrow" panose="020B0606020202030204" pitchFamily="34" charset="0"/>
            </a:endParaRPr>
          </a:p>
        </p:txBody>
      </p:sp>
      <p:pic>
        <p:nvPicPr>
          <p:cNvPr id="2" name="Picture 8">
            <a:extLst>
              <a:ext uri="{FF2B5EF4-FFF2-40B4-BE49-F238E27FC236}">
                <a16:creationId xmlns:a16="http://schemas.microsoft.com/office/drawing/2014/main" id="{37FD6582-84D4-0B5F-052B-F1F10670E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520" y="6422873"/>
            <a:ext cx="432048" cy="3171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843033"/>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619F9-0974-16E5-E559-41AEEA474C22}"/>
              </a:ext>
            </a:extLst>
          </p:cNvPr>
          <p:cNvSpPr>
            <a:spLocks noGrp="1"/>
          </p:cNvSpPr>
          <p:nvPr>
            <p:ph type="title"/>
          </p:nvPr>
        </p:nvSpPr>
        <p:spPr>
          <a:xfrm>
            <a:off x="731520" y="980728"/>
            <a:ext cx="7680960" cy="1122392"/>
          </a:xfrm>
        </p:spPr>
        <p:txBody>
          <a:bodyPr>
            <a:normAutofit fontScale="90000"/>
          </a:bodyPr>
          <a:lstStyle/>
          <a:p>
            <a:r>
              <a:rPr lang="es-ES" sz="3600" dirty="0">
                <a:solidFill>
                  <a:schemeClr val="tx1"/>
                </a:solidFill>
                <a:latin typeface="Calibri" panose="020F0502020204030204" pitchFamily="34" charset="0"/>
                <a:ea typeface="Calibri" panose="020F0502020204030204" pitchFamily="34" charset="0"/>
                <a:cs typeface="Calibri" panose="020F0502020204030204" pitchFamily="34" charset="0"/>
              </a:rPr>
              <a:t>MATRICULACIÓN del alumnado de admisión</a:t>
            </a:r>
            <a:br>
              <a:rPr lang="es-ES" sz="2700" dirty="0">
                <a:solidFill>
                  <a:schemeClr val="tx1"/>
                </a:solidFill>
                <a:latin typeface="Arial" panose="020B0604020202020204" pitchFamily="34" charset="0"/>
                <a:cs typeface="Arial" panose="020B0604020202020204" pitchFamily="34" charset="0"/>
              </a:rPr>
            </a:br>
            <a:br>
              <a:rPr lang="es-ES" sz="3200" dirty="0">
                <a:solidFill>
                  <a:schemeClr val="tx1"/>
                </a:solidFill>
                <a:latin typeface="Arial" panose="020B0604020202020204" pitchFamily="34" charset="0"/>
                <a:cs typeface="Arial" panose="020B0604020202020204" pitchFamily="34" charset="0"/>
              </a:rPr>
            </a:br>
            <a:r>
              <a:rPr lang="es-ES" sz="2700" dirty="0">
                <a:solidFill>
                  <a:srgbClr val="002060"/>
                </a:solidFill>
                <a:latin typeface="Calibri" panose="020F0502020204030204" pitchFamily="34" charset="0"/>
                <a:ea typeface="Calibri" panose="020F0502020204030204" pitchFamily="34" charset="0"/>
                <a:cs typeface="Calibri" panose="020F0502020204030204" pitchFamily="34" charset="0"/>
              </a:rPr>
              <a:t>INFANTIL, PRIMARIA Y SECUNDARIA: </a:t>
            </a:r>
            <a:r>
              <a:rPr lang="es-ES" sz="2700" b="1" dirty="0">
                <a:solidFill>
                  <a:srgbClr val="002060"/>
                </a:solidFill>
                <a:latin typeface="Calibri" panose="020F0502020204030204" pitchFamily="34" charset="0"/>
                <a:ea typeface="Calibri" panose="020F0502020204030204" pitchFamily="34" charset="0"/>
                <a:cs typeface="Calibri" panose="020F0502020204030204" pitchFamily="34" charset="0"/>
              </a:rPr>
              <a:t>del 29 de junio al 2 de julio</a:t>
            </a:r>
            <a:br>
              <a:rPr lang="es-ES" sz="27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s-ES" sz="2700" dirty="0">
                <a:solidFill>
                  <a:srgbClr val="002060"/>
                </a:solidFill>
                <a:latin typeface="Calibri" panose="020F0502020204030204" pitchFamily="34" charset="0"/>
                <a:ea typeface="Calibri" panose="020F0502020204030204" pitchFamily="34" charset="0"/>
                <a:cs typeface="Calibri" panose="020F0502020204030204" pitchFamily="34" charset="0"/>
              </a:rPr>
              <a:t>BACHILLERATO: </a:t>
            </a:r>
            <a:r>
              <a:rPr lang="es-ES" sz="2700" b="1" dirty="0">
                <a:solidFill>
                  <a:srgbClr val="002060"/>
                </a:solidFill>
                <a:latin typeface="Calibri" panose="020F0502020204030204" pitchFamily="34" charset="0"/>
                <a:ea typeface="Calibri" panose="020F0502020204030204" pitchFamily="34" charset="0"/>
                <a:cs typeface="Calibri" panose="020F0502020204030204" pitchFamily="34" charset="0"/>
              </a:rPr>
              <a:t>del 1 al 3 de julio</a:t>
            </a:r>
            <a:br>
              <a:rPr lang="es-ES" sz="2700" dirty="0">
                <a:solidFill>
                  <a:srgbClr val="002060"/>
                </a:solidFill>
                <a:latin typeface="Arial" panose="020B0604020202020204" pitchFamily="34" charset="0"/>
                <a:cs typeface="Arial" panose="020B0604020202020204" pitchFamily="34" charset="0"/>
              </a:rPr>
            </a:br>
            <a:br>
              <a:rPr lang="es-ES" sz="2700" dirty="0">
                <a:solidFill>
                  <a:srgbClr val="002060"/>
                </a:solidFill>
                <a:latin typeface="Arial" panose="020B0604020202020204" pitchFamily="34" charset="0"/>
                <a:cs typeface="Arial" panose="020B0604020202020204" pitchFamily="34" charset="0"/>
              </a:rPr>
            </a:br>
            <a:r>
              <a:rPr lang="es-ES" sz="2200" b="1" dirty="0">
                <a:solidFill>
                  <a:srgbClr val="CC4057"/>
                </a:solidFill>
                <a:latin typeface="Arial" panose="020B0604020202020204" pitchFamily="34" charset="0"/>
                <a:cs typeface="Arial" panose="020B0604020202020204" pitchFamily="34" charset="0"/>
              </a:rPr>
              <a:t>A través de EducamosCLM - Matriculación</a:t>
            </a:r>
          </a:p>
        </p:txBody>
      </p:sp>
      <p:pic>
        <p:nvPicPr>
          <p:cNvPr id="5" name="Marcador de contenido 4" descr="Diagrama&#10;&#10;El contenido generado por IA puede ser incorrecto.">
            <a:extLst>
              <a:ext uri="{FF2B5EF4-FFF2-40B4-BE49-F238E27FC236}">
                <a16:creationId xmlns:a16="http://schemas.microsoft.com/office/drawing/2014/main" id="{3286EF5B-B9B2-DB59-6DC3-C1953237EEE0}"/>
              </a:ext>
            </a:extLst>
          </p:cNvPr>
          <p:cNvPicPr>
            <a:picLocks noGrp="1" noChangeAspect="1"/>
          </p:cNvPicPr>
          <p:nvPr>
            <p:ph idx="1"/>
          </p:nvPr>
        </p:nvPicPr>
        <p:blipFill>
          <a:blip r:embed="rId2"/>
          <a:stretch>
            <a:fillRect/>
          </a:stretch>
        </p:blipFill>
        <p:spPr>
          <a:xfrm>
            <a:off x="1149042" y="2852937"/>
            <a:ext cx="6015246" cy="2520279"/>
          </a:xfrm>
          <a:prstGeom prst="rect">
            <a:avLst/>
          </a:prstGeom>
        </p:spPr>
      </p:pic>
      <p:pic>
        <p:nvPicPr>
          <p:cNvPr id="9" name="Imagen 8" descr="Logotipo&#10;&#10;El contenido generado por IA puede ser incorrecto.">
            <a:extLst>
              <a:ext uri="{FF2B5EF4-FFF2-40B4-BE49-F238E27FC236}">
                <a16:creationId xmlns:a16="http://schemas.microsoft.com/office/drawing/2014/main" id="{5BCAA2CC-DFB0-0382-9AD4-C812CB1E1618}"/>
              </a:ext>
            </a:extLst>
          </p:cNvPr>
          <p:cNvPicPr>
            <a:picLocks noChangeAspect="1"/>
          </p:cNvPicPr>
          <p:nvPr/>
        </p:nvPicPr>
        <p:blipFill>
          <a:blip r:embed="rId3"/>
          <a:stretch>
            <a:fillRect/>
          </a:stretch>
        </p:blipFill>
        <p:spPr>
          <a:xfrm>
            <a:off x="251520" y="5517232"/>
            <a:ext cx="897522" cy="738025"/>
          </a:xfrm>
          <a:prstGeom prst="rect">
            <a:avLst/>
          </a:prstGeom>
        </p:spPr>
      </p:pic>
      <p:sp>
        <p:nvSpPr>
          <p:cNvPr id="10" name="CuadroTexto 9">
            <a:extLst>
              <a:ext uri="{FF2B5EF4-FFF2-40B4-BE49-F238E27FC236}">
                <a16:creationId xmlns:a16="http://schemas.microsoft.com/office/drawing/2014/main" id="{0B9E9C6C-9304-1C69-2BAF-F71EB630F30A}"/>
              </a:ext>
            </a:extLst>
          </p:cNvPr>
          <p:cNvSpPr txBox="1"/>
          <p:nvPr/>
        </p:nvSpPr>
        <p:spPr>
          <a:xfrm>
            <a:off x="899592" y="5445224"/>
            <a:ext cx="7992888" cy="1200329"/>
          </a:xfrm>
          <a:prstGeom prst="rect">
            <a:avLst/>
          </a:prstGeom>
          <a:noFill/>
        </p:spPr>
        <p:txBody>
          <a:bodyPr wrap="square" rtlCol="0">
            <a:spAutoFit/>
          </a:bodyPr>
          <a:lstStyle/>
          <a:p>
            <a:r>
              <a:rPr lang="es-ES" b="1" dirty="0">
                <a:solidFill>
                  <a:srgbClr val="002060"/>
                </a:solidFill>
                <a:latin typeface="Calibri" panose="020F0502020204030204" pitchFamily="34" charset="0"/>
                <a:ea typeface="Calibri" panose="020F0502020204030204" pitchFamily="34" charset="0"/>
                <a:cs typeface="Calibri" panose="020F0502020204030204" pitchFamily="34" charset="0"/>
              </a:rPr>
              <a:t>Las personas solicitantes que hayan obtenido un puesto escolar en la adjudicación definitiva </a:t>
            </a:r>
            <a:r>
              <a:rPr lang="es-ES" b="1" u="sng" dirty="0">
                <a:solidFill>
                  <a:srgbClr val="002060"/>
                </a:solidFill>
                <a:latin typeface="Calibri" panose="020F0502020204030204" pitchFamily="34" charset="0"/>
                <a:ea typeface="Calibri" panose="020F0502020204030204" pitchFamily="34" charset="0"/>
                <a:cs typeface="Calibri" panose="020F0502020204030204" pitchFamily="34" charset="0"/>
              </a:rPr>
              <a:t>y no formalicen su matrícula en los plazos indicados perderán el derecho a la plaza asignada </a:t>
            </a:r>
            <a:r>
              <a:rPr lang="es-ES" b="1" dirty="0">
                <a:solidFill>
                  <a:srgbClr val="002060"/>
                </a:solidFill>
                <a:latin typeface="Calibri" panose="020F0502020204030204" pitchFamily="34" charset="0"/>
                <a:ea typeface="Calibri" panose="020F0502020204030204" pitchFamily="34" charset="0"/>
                <a:cs typeface="Calibri" panose="020F0502020204030204" pitchFamily="34" charset="0"/>
              </a:rPr>
              <a:t>quedando desescolarizadas, teniendo que participar en extraordinaria.</a:t>
            </a:r>
          </a:p>
        </p:txBody>
      </p:sp>
      <p:pic>
        <p:nvPicPr>
          <p:cNvPr id="3" name="Picture 8">
            <a:extLst>
              <a:ext uri="{FF2B5EF4-FFF2-40B4-BE49-F238E27FC236}">
                <a16:creationId xmlns:a16="http://schemas.microsoft.com/office/drawing/2014/main" id="{7EFE4DEF-60DA-E778-714E-94B5301DF7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27265"/>
            <a:ext cx="398253" cy="2569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27760"/>
      </p:ext>
    </p:extLst>
  </p:cSld>
  <p:clrMapOvr>
    <a:masterClrMapping/>
  </p:clrMapOvr>
  <p:transition spd="slow">
    <p:pull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D20CD3-2224-81D2-F2FA-3166F197CC57}"/>
              </a:ext>
            </a:extLst>
          </p:cNvPr>
          <p:cNvSpPr txBox="1"/>
          <p:nvPr/>
        </p:nvSpPr>
        <p:spPr>
          <a:xfrm>
            <a:off x="611560" y="908721"/>
            <a:ext cx="7776864" cy="4619726"/>
          </a:xfrm>
          <a:prstGeom prst="rect">
            <a:avLst/>
          </a:prstGeom>
          <a:noFill/>
        </p:spPr>
        <p:txBody>
          <a:bodyPr wrap="square">
            <a:spAutoFit/>
          </a:bodyPr>
          <a:lstStyle/>
          <a:p>
            <a:pPr marL="342900" lvl="0" indent="-342900" algn="just">
              <a:lnSpc>
                <a:spcPct val="90000"/>
              </a:lnSpc>
              <a:spcAft>
                <a:spcPts val="600"/>
              </a:spcAft>
              <a:buFont typeface="Wingdings" panose="05000000000000000000" pitchFamily="2" charset="2"/>
              <a:buChar char="§"/>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r>
              <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rPr>
              <a:t>LA MATRICULACIÓN EN LOS PLAZOS ESTABLECIDOS ES OBLIGATORIA SIN EXCEPCIÓN.</a:t>
            </a:r>
          </a:p>
          <a:p>
            <a:pPr marL="457200" algn="just">
              <a:lnSpc>
                <a:spcPct val="90000"/>
              </a:lnSpc>
              <a:spcAft>
                <a:spcPts val="600"/>
              </a:spcAft>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r>
              <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rPr>
              <a:t>LA MATRÍCULA OFICIAL ES LA QUE SE REALIZA A TRAVÉS DE EDUCAMOSCLM.</a:t>
            </a:r>
            <a:endParaRPr lang="es-ES" sz="2400" dirty="0">
              <a:solidFill>
                <a:srgbClr val="CC4057"/>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90000"/>
              </a:lnSpc>
              <a:spcAft>
                <a:spcPts val="600"/>
              </a:spcAft>
            </a:pPr>
            <a:endParaRPr lang="es-ES" sz="2400" dirty="0">
              <a:solidFill>
                <a:srgbClr val="CC4057"/>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r>
              <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rPr>
              <a:t>LA PRE- MATRÍCULA O RECOGIDA DE INFORMACIÓN DE ELECCIÓN DE MATERIAS QUE SE REALIZA EN CENTRO EN EL MES DE MAYO-JUNIO NO ES UNA MATRÍCULA OFICIAL.</a:t>
            </a:r>
          </a:p>
        </p:txBody>
      </p:sp>
      <p:pic>
        <p:nvPicPr>
          <p:cNvPr id="5" name="Gráfico 4" descr="megáfono1 contorno">
            <a:extLst>
              <a:ext uri="{FF2B5EF4-FFF2-40B4-BE49-F238E27FC236}">
                <a16:creationId xmlns:a16="http://schemas.microsoft.com/office/drawing/2014/main" id="{4BCF63BD-F2CA-B06C-612D-C85BDD8C5A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552" y="116632"/>
            <a:ext cx="914400" cy="914400"/>
          </a:xfrm>
          <a:prstGeom prst="rect">
            <a:avLst/>
          </a:prstGeom>
        </p:spPr>
      </p:pic>
      <p:pic>
        <p:nvPicPr>
          <p:cNvPr id="2" name="Picture 8">
            <a:extLst>
              <a:ext uri="{FF2B5EF4-FFF2-40B4-BE49-F238E27FC236}">
                <a16:creationId xmlns:a16="http://schemas.microsoft.com/office/drawing/2014/main" id="{F53C3BE5-057F-0159-52B8-2B29048EAA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69617"/>
      </p:ext>
    </p:extLst>
  </p:cSld>
  <p:clrMapOvr>
    <a:masterClrMapping/>
  </p:clrMapOvr>
  <p:transition spd="slow">
    <p:pull dir="l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C3E829-92D2-FD70-BC15-95EA425C35D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F48DE5CD-9363-1D73-389A-A5774ECC4EB7}"/>
              </a:ext>
            </a:extLst>
          </p:cNvPr>
          <p:cNvSpPr>
            <a:spLocks noGrp="1"/>
          </p:cNvSpPr>
          <p:nvPr>
            <p:ph type="title"/>
          </p:nvPr>
        </p:nvSpPr>
        <p:spPr>
          <a:xfrm>
            <a:off x="731520" y="642594"/>
            <a:ext cx="7680960" cy="676581"/>
          </a:xfrm>
        </p:spPr>
        <p:txBody>
          <a:bodyPr>
            <a:noAutofit/>
          </a:bodyPr>
          <a:lstStyle/>
          <a:p>
            <a:r>
              <a:rPr lang="es-ES" sz="3200" dirty="0">
                <a:latin typeface="Calibri" panose="020F0502020204030204" pitchFamily="34" charset="0"/>
                <a:ea typeface="Calibri" panose="020F0502020204030204" pitchFamily="34" charset="0"/>
                <a:cs typeface="Calibri" panose="020F0502020204030204" pitchFamily="34" charset="0"/>
              </a:rPr>
              <a:t>VACANTES RESULTANTES </a:t>
            </a:r>
            <a:br>
              <a:rPr lang="es-ES" sz="3200" dirty="0">
                <a:latin typeface="Calibri" panose="020F0502020204030204" pitchFamily="34" charset="0"/>
                <a:ea typeface="Calibri" panose="020F0502020204030204" pitchFamily="34" charset="0"/>
                <a:cs typeface="Calibri" panose="020F0502020204030204" pitchFamily="34" charset="0"/>
              </a:rPr>
            </a:br>
            <a:r>
              <a:rPr lang="es-ES" sz="2800" dirty="0">
                <a:latin typeface="Calibri" panose="020F0502020204030204" pitchFamily="34" charset="0"/>
                <a:ea typeface="Calibri" panose="020F0502020204030204" pitchFamily="34" charset="0"/>
                <a:cs typeface="Calibri" panose="020F0502020204030204" pitchFamily="34" charset="0"/>
              </a:rPr>
              <a:t>(vacantes disponibles para mejora)</a:t>
            </a:r>
          </a:p>
        </p:txBody>
      </p:sp>
      <p:sp>
        <p:nvSpPr>
          <p:cNvPr id="6" name="Marcador de contenido 5">
            <a:extLst>
              <a:ext uri="{FF2B5EF4-FFF2-40B4-BE49-F238E27FC236}">
                <a16:creationId xmlns:a16="http://schemas.microsoft.com/office/drawing/2014/main" id="{D4F8FCA5-A6E5-28AC-652E-D21F547AB544}"/>
              </a:ext>
            </a:extLst>
          </p:cNvPr>
          <p:cNvSpPr>
            <a:spLocks noGrp="1"/>
          </p:cNvSpPr>
          <p:nvPr>
            <p:ph idx="1"/>
          </p:nvPr>
        </p:nvSpPr>
        <p:spPr>
          <a:xfrm>
            <a:off x="628650" y="1556792"/>
            <a:ext cx="7886700" cy="4936082"/>
          </a:xfrm>
        </p:spPr>
        <p:txBody>
          <a:bodyPr>
            <a:normAutofit/>
          </a:bodyPr>
          <a:lstStyle/>
          <a:p>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Solicitudes: </a:t>
            </a:r>
            <a:r>
              <a:rPr lang="es-E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del 6 al 8 de julio</a:t>
            </a:r>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 ambos incluidos.</a:t>
            </a:r>
          </a:p>
          <a:p>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Adjudicación: </a:t>
            </a:r>
            <a:r>
              <a:rPr lang="es-E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17 de julio</a:t>
            </a:r>
          </a:p>
          <a:p>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Matrícula: </a:t>
            </a:r>
            <a:r>
              <a:rPr lang="es-E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del 20 al 22 de julio </a:t>
            </a:r>
            <a:r>
              <a:rPr lang="es-ES" sz="2000" b="1" dirty="0">
                <a:solidFill>
                  <a:srgbClr val="CC4057"/>
                </a:solidFill>
                <a:latin typeface="Calibri" panose="020F0502020204030204" pitchFamily="34" charset="0"/>
                <a:ea typeface="Calibri" panose="020F0502020204030204" pitchFamily="34" charset="0"/>
                <a:cs typeface="Calibri" panose="020F0502020204030204" pitchFamily="34" charset="0"/>
              </a:rPr>
              <a:t>en EducamosCLM –Matriculación</a:t>
            </a:r>
          </a:p>
          <a:p>
            <a:pPr marL="0" indent="0">
              <a:buNone/>
            </a:pPr>
            <a:endParaRPr lang="es-ES" sz="2000" b="1" dirty="0">
              <a:solidFill>
                <a:srgbClr val="CC4057"/>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s-ES" sz="2000" b="1" dirty="0">
                <a:latin typeface="Calibri" panose="020F0502020204030204" pitchFamily="34" charset="0"/>
                <a:ea typeface="Calibri" panose="020F0502020204030204" pitchFamily="34" charset="0"/>
                <a:cs typeface="Calibri" panose="020F0502020204030204" pitchFamily="34" charset="0"/>
              </a:rPr>
              <a:t>Solo para alumnado que ha participado en el proceso de admisión y:</a:t>
            </a:r>
            <a:endParaRPr lang="es-ES"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Solicite mejorar la opción adjudicada.</a:t>
            </a:r>
          </a:p>
          <a:p>
            <a:pPr>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Hermanos/as que se escolaricen </a:t>
            </a:r>
            <a:r>
              <a:rPr lang="es-ES" u="sng" dirty="0">
                <a:latin typeface="Calibri" panose="020F0502020204030204" pitchFamily="34" charset="0"/>
                <a:ea typeface="Calibri" panose="020F0502020204030204" pitchFamily="34" charset="0"/>
                <a:cs typeface="Calibri" panose="020F0502020204030204" pitchFamily="34" charset="0"/>
              </a:rPr>
              <a:t>por primera vez </a:t>
            </a:r>
            <a:r>
              <a:rPr lang="es-ES" dirty="0">
                <a:latin typeface="Calibri" panose="020F0502020204030204" pitchFamily="34" charset="0"/>
                <a:ea typeface="Calibri" panose="020F0502020204030204" pitchFamily="34" charset="0"/>
                <a:cs typeface="Calibri" panose="020F0502020204030204" pitchFamily="34" charset="0"/>
              </a:rPr>
              <a:t>en la localidad y soliciten ser agrupados en un centro.</a:t>
            </a:r>
          </a:p>
          <a:p>
            <a:pPr>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No hubieran obtenido plaza en ningún centro de su elección.</a:t>
            </a:r>
          </a:p>
          <a:p>
            <a:pPr marL="0" indent="0">
              <a:buNone/>
            </a:pPr>
            <a:endParaRPr lang="es-ES" sz="18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s-ES" sz="1800" b="1" dirty="0">
                <a:solidFill>
                  <a:srgbClr val="002060"/>
                </a:solidFill>
              </a:rPr>
              <a:t>El alumnado que NO SE MATRICULE EN EL PLAZO PERDERÁ LA PLAZA ASIGNADA QUEDANDO DESESCOLARIZADO. DEBERÁ PARTICIPAR EN EXTRAORDINARIA.</a:t>
            </a:r>
          </a:p>
        </p:txBody>
      </p:sp>
      <p:pic>
        <p:nvPicPr>
          <p:cNvPr id="7" name="Imagen 6" descr="Logotipo&#10;&#10;El contenido generado por IA puede ser incorrecto.">
            <a:extLst>
              <a:ext uri="{FF2B5EF4-FFF2-40B4-BE49-F238E27FC236}">
                <a16:creationId xmlns:a16="http://schemas.microsoft.com/office/drawing/2014/main" id="{312BAB95-B00A-C3D6-3DF3-354464A9A09E}"/>
              </a:ext>
            </a:extLst>
          </p:cNvPr>
          <p:cNvPicPr>
            <a:picLocks noChangeAspect="1"/>
          </p:cNvPicPr>
          <p:nvPr/>
        </p:nvPicPr>
        <p:blipFill>
          <a:blip r:embed="rId3"/>
          <a:stretch>
            <a:fillRect/>
          </a:stretch>
        </p:blipFill>
        <p:spPr>
          <a:xfrm>
            <a:off x="26306" y="5517232"/>
            <a:ext cx="897522" cy="738025"/>
          </a:xfrm>
          <a:prstGeom prst="rect">
            <a:avLst/>
          </a:prstGeom>
        </p:spPr>
      </p:pic>
      <p:pic>
        <p:nvPicPr>
          <p:cNvPr id="2" name="Picture 8">
            <a:extLst>
              <a:ext uri="{FF2B5EF4-FFF2-40B4-BE49-F238E27FC236}">
                <a16:creationId xmlns:a16="http://schemas.microsoft.com/office/drawing/2014/main" id="{8B6D827A-7D2F-7DFC-EC3E-CC3434D63D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27149"/>
            <a:ext cx="398433" cy="2570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369749"/>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BBC44F-A318-5F70-1DE2-873FDE494D1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5BEEF26-16E7-6A1A-F95F-3B45D6A040A5}"/>
              </a:ext>
            </a:extLst>
          </p:cNvPr>
          <p:cNvSpPr txBox="1"/>
          <p:nvPr/>
        </p:nvSpPr>
        <p:spPr>
          <a:xfrm>
            <a:off x="323529" y="116632"/>
            <a:ext cx="8577880" cy="2016224"/>
          </a:xfrm>
          <a:prstGeom prst="rect">
            <a:avLst/>
          </a:prstGeom>
        </p:spPr>
        <p:txBody>
          <a:bodyPr vert="horz" lIns="91440" tIns="45720" rIns="91440" bIns="45720" rtlCol="0" anchor="b">
            <a:normAutofit fontScale="62500" lnSpcReduction="20000"/>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3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PLAZO EXTRAORDINARIO  DE ADMISIÓN</a:t>
            </a:r>
          </a:p>
          <a:p>
            <a:pPr marL="0" marR="0" lvl="0" indent="0" defTabSz="914400" rtl="0" eaLnBrk="1" fontAlgn="auto" latinLnBrk="0" hangingPunct="1">
              <a:lnSpc>
                <a:spcPct val="90000"/>
              </a:lnSpc>
              <a:spcBef>
                <a:spcPct val="0"/>
              </a:spcBef>
              <a:spcAft>
                <a:spcPts val="600"/>
              </a:spcAft>
              <a:buClrTx/>
              <a:buSzTx/>
              <a:buFontTx/>
              <a:buNone/>
              <a:tabLst/>
              <a:defRPr/>
            </a:pPr>
            <a:endParaRPr lang="en-US" sz="3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Inicio plazo: </a:t>
            </a:r>
            <a:r>
              <a:rPr lang="es-ES" sz="2900" b="1" dirty="0">
                <a:solidFill>
                  <a:srgbClr val="002060"/>
                </a:solidFill>
                <a:latin typeface="Calibri" panose="020F0502020204030204" pitchFamily="34" charset="0"/>
                <a:ea typeface="Calibri" panose="020F0502020204030204" pitchFamily="34" charset="0"/>
                <a:cs typeface="Calibri" panose="020F0502020204030204" pitchFamily="34" charset="0"/>
              </a:rPr>
              <a:t>9 de julio de 2026</a:t>
            </a:r>
          </a:p>
          <a:p>
            <a:pPr marL="342900" marR="0" lvl="0" indent="-342900"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Primera adjudicación: 3 de septiembre de 2026 (de solicitudes estimadas registradas</a:t>
            </a:r>
          </a:p>
          <a:p>
            <a:pPr marR="0" lvl="0" defTabSz="914400" rtl="0" eaLnBrk="1" fontAlgn="auto" latinLnBrk="0" hangingPunct="1">
              <a:lnSpc>
                <a:spcPct val="90000"/>
              </a:lnSpc>
              <a:spcBef>
                <a:spcPct val="0"/>
              </a:spcBef>
              <a:spcAft>
                <a:spcPts val="600"/>
              </a:spcAft>
              <a:buClrTx/>
              <a:buSzTx/>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       entre el 9/07 y el 24/08)</a:t>
            </a:r>
          </a:p>
          <a:p>
            <a:pPr marL="342900" marR="0" lvl="0" indent="-342900"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Matrícula: 3 días hábiles en</a:t>
            </a:r>
            <a:r>
              <a:rPr lang="es-ES" sz="2900" noProof="0" dirty="0">
                <a:ln w="0"/>
                <a:solidFill>
                  <a:srgbClr val="CC4057"/>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EducamosCLM – Mis trámites y solicitudes o en el centro asignado</a:t>
            </a:r>
          </a:p>
        </p:txBody>
      </p:sp>
      <p:sp>
        <p:nvSpPr>
          <p:cNvPr id="3" name="CuadroTexto 2">
            <a:extLst>
              <a:ext uri="{FF2B5EF4-FFF2-40B4-BE49-F238E27FC236}">
                <a16:creationId xmlns:a16="http://schemas.microsoft.com/office/drawing/2014/main" id="{4DD44FEB-25B7-700F-643D-E102C9329375}"/>
              </a:ext>
            </a:extLst>
          </p:cNvPr>
          <p:cNvSpPr txBox="1"/>
          <p:nvPr/>
        </p:nvSpPr>
        <p:spPr>
          <a:xfrm>
            <a:off x="251520" y="798490"/>
            <a:ext cx="8079501" cy="5601881"/>
          </a:xfrm>
          <a:prstGeom prst="rect">
            <a:avLst/>
          </a:prstGeom>
        </p:spPr>
        <p:txBody>
          <a:bodyPr vert="horz" lIns="91440" tIns="45720" rIns="91440" bIns="45720" rtlCol="0" anchor="t">
            <a:normAutofit/>
          </a:bodyPr>
          <a:lstStyle/>
          <a:p>
            <a:pPr marL="114300" marR="0" lvl="0" indent="0" algn="just" defTabSz="914400" rtl="0" eaLnBrk="1" fontAlgn="auto" latinLnBrk="0" hangingPunct="1">
              <a:lnSpc>
                <a:spcPct val="90000"/>
              </a:lnSpc>
              <a:spcBef>
                <a:spcPts val="0"/>
              </a:spcBef>
              <a:spcAft>
                <a:spcPts val="600"/>
              </a:spcAft>
              <a:buClrTx/>
              <a:buSzTx/>
              <a:buFontTx/>
              <a:buNone/>
              <a:tabLst/>
              <a:defRPr/>
            </a:pPr>
            <a:endPar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2526602C-7B6B-6A05-6547-66F8D2D630A7}"/>
              </a:ext>
            </a:extLst>
          </p:cNvPr>
          <p:cNvSpPr>
            <a:spLocks noGrp="1"/>
          </p:cNvSpPr>
          <p:nvPr>
            <p:ph idx="1"/>
          </p:nvPr>
        </p:nvSpPr>
        <p:spPr>
          <a:xfrm>
            <a:off x="239652" y="1988840"/>
            <a:ext cx="8784975" cy="4464496"/>
          </a:xfrm>
        </p:spPr>
        <p:txBody>
          <a:bodyPr>
            <a:noAutofit/>
          </a:bodyPr>
          <a:lstStyle/>
          <a:p>
            <a:pPr marL="0" indent="0" algn="just">
              <a:buNone/>
              <a:defRPr/>
            </a:pPr>
            <a:endParaRPr lang="es-ES" altLang="es-ES" sz="500" b="1" u="sng" dirty="0">
              <a:solidFill>
                <a:srgbClr val="42A9AE"/>
              </a:solidFill>
              <a:latin typeface="Arial Narrow" panose="020B0606020202030204" pitchFamily="34" charset="0"/>
            </a:endParaRPr>
          </a:p>
          <a:p>
            <a:pPr marL="0" indent="0" algn="just">
              <a:buNone/>
              <a:defRPr/>
            </a:pPr>
            <a:r>
              <a:rPr lang="es-ES" altLang="es-ES" sz="1400" b="1" dirty="0">
                <a:latin typeface="Calibri" panose="020F0502020204030204" pitchFamily="34" charset="0"/>
                <a:ea typeface="Calibri" panose="020F0502020204030204" pitchFamily="34" charset="0"/>
                <a:cs typeface="Calibri" panose="020F0502020204030204" pitchFamily="34" charset="0"/>
              </a:rPr>
              <a:t>Sólo se estimarán solicitudes por:</a:t>
            </a:r>
            <a:endParaRPr lang="es-ES" altLang="es-ES" sz="1400" b="1" dirty="0">
              <a:solidFill>
                <a:srgbClr val="42A9AE"/>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altLang="es-ES" sz="1200" b="1" dirty="0">
                <a:latin typeface="Calibri" panose="020F0502020204030204" pitchFamily="34" charset="0"/>
                <a:ea typeface="Calibri" panose="020F0502020204030204" pitchFamily="34" charset="0"/>
                <a:cs typeface="Calibri" panose="020F0502020204030204" pitchFamily="34" charset="0"/>
              </a:rPr>
              <a:t>1. </a:t>
            </a:r>
            <a:r>
              <a:rPr lang="es-ES" altLang="es-ES" sz="1400" b="1" u="sng" dirty="0">
                <a:latin typeface="Calibri" panose="020F0502020204030204" pitchFamily="34" charset="0"/>
                <a:ea typeface="Calibri" panose="020F0502020204030204" pitchFamily="34" charset="0"/>
                <a:cs typeface="Calibri" panose="020F0502020204030204" pitchFamily="34" charset="0"/>
              </a:rPr>
              <a:t>Traslados de localidad</a:t>
            </a:r>
            <a:r>
              <a:rPr lang="es-ES" altLang="es-ES" sz="1200" dirty="0">
                <a:latin typeface="Calibri" panose="020F0502020204030204" pitchFamily="34" charset="0"/>
                <a:ea typeface="Calibri" panose="020F0502020204030204" pitchFamily="34" charset="0"/>
                <a:cs typeface="Calibri" panose="020F0502020204030204" pitchFamily="34" charset="0"/>
              </a:rPr>
              <a:t>. (Cambio de centro en diferente localidad)</a:t>
            </a: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Empadronamiento del alumno/a solicitante con al menos uno de sus progenitores o tutores legales en la nueva localidad o certificado laboral expedido por la empresa.</a:t>
            </a:r>
            <a:endParaRPr lang="es-ES" altLang="es-ES"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altLang="es-ES" sz="1200" b="1" dirty="0">
                <a:latin typeface="Calibri" panose="020F0502020204030204" pitchFamily="34" charset="0"/>
                <a:ea typeface="Calibri" panose="020F0502020204030204" pitchFamily="34" charset="0"/>
                <a:cs typeface="Calibri" panose="020F0502020204030204" pitchFamily="34" charset="0"/>
              </a:rPr>
              <a:t>2. </a:t>
            </a:r>
            <a:r>
              <a:rPr lang="es-ES" altLang="es-ES" sz="1400" b="1" u="sng" dirty="0">
                <a:latin typeface="Calibri" panose="020F0502020204030204" pitchFamily="34" charset="0"/>
                <a:ea typeface="Calibri" panose="020F0502020204030204" pitchFamily="34" charset="0"/>
                <a:cs typeface="Calibri" panose="020F0502020204030204" pitchFamily="34" charset="0"/>
              </a:rPr>
              <a:t>Circunstancias que respondan a casos excepcionales</a:t>
            </a:r>
            <a:r>
              <a:rPr lang="es-ES" altLang="es-ES" sz="1200" b="1" u="sng" dirty="0">
                <a:latin typeface="Calibri" panose="020F0502020204030204" pitchFamily="34" charset="0"/>
                <a:ea typeface="Calibri" panose="020F0502020204030204" pitchFamily="34" charset="0"/>
                <a:cs typeface="Calibri" panose="020F0502020204030204" pitchFamily="34" charset="0"/>
              </a:rPr>
              <a:t>.</a:t>
            </a:r>
            <a:r>
              <a:rPr lang="es-ES" altLang="es-ES" sz="1200" b="1" dirty="0">
                <a:latin typeface="Calibri" panose="020F0502020204030204" pitchFamily="34" charset="0"/>
                <a:ea typeface="Calibri" panose="020F0502020204030204" pitchFamily="34" charset="0"/>
                <a:cs typeface="Calibri" panose="020F0502020204030204" pitchFamily="34" charset="0"/>
              </a:rPr>
              <a:t> </a:t>
            </a:r>
            <a:r>
              <a:rPr lang="es-ES" altLang="es-ES" sz="1200" dirty="0">
                <a:latin typeface="Calibri" panose="020F0502020204030204" pitchFamily="34" charset="0"/>
                <a:ea typeface="Calibri" panose="020F0502020204030204" pitchFamily="34" charset="0"/>
                <a:cs typeface="Calibri" panose="020F0502020204030204" pitchFamily="34" charset="0"/>
              </a:rPr>
              <a:t>(Cambio de centro en la misma localidad)</a:t>
            </a:r>
            <a:r>
              <a:rPr lang="es-ES_tradnl" altLang="es-ES" sz="1200" dirty="0">
                <a:latin typeface="Calibri" panose="020F0502020204030204" pitchFamily="34" charset="0"/>
                <a:ea typeface="Calibri" panose="020F0502020204030204" pitchFamily="34" charset="0"/>
                <a:cs typeface="Calibri" panose="020F0502020204030204" pitchFamily="34" charset="0"/>
              </a:rPr>
              <a:t>. </a:t>
            </a:r>
            <a:r>
              <a:rPr lang="es-ES_tradnl" sz="1200" dirty="0">
                <a:latin typeface="Calibri" panose="020F0502020204030204" pitchFamily="34" charset="0"/>
                <a:ea typeface="Calibri" panose="020F0502020204030204" pitchFamily="34" charset="0"/>
                <a:cs typeface="Calibri" panose="020F0502020204030204" pitchFamily="34" charset="0"/>
              </a:rPr>
              <a:t>Las oficinas de escolarización requerirán informe de los servicios provinciales de Inspección en los casos de violencia de género, acoso escolar y otros casos excepcionales</a:t>
            </a:r>
            <a:endParaRPr lang="es-ES" alt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ES" alt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Adjuntar un modelo de solicitud adicional en el que se exponga la circunstancia concurrente en su caso, aportando la documentación acreditativa correspondiente, para su supervisión por el Servicio Provincial de Inspección Educativa. </a:t>
            </a:r>
          </a:p>
          <a:p>
            <a:pPr marL="0" indent="0" algn="just">
              <a:buNone/>
              <a:defRPr/>
            </a:pPr>
            <a:r>
              <a:rPr lang="es-ES" sz="1200" b="1" dirty="0">
                <a:latin typeface="Calibri" panose="020F0502020204030204" pitchFamily="34" charset="0"/>
                <a:ea typeface="Calibri" panose="020F0502020204030204" pitchFamily="34" charset="0"/>
                <a:cs typeface="Calibri" panose="020F0502020204030204" pitchFamily="34" charset="0"/>
              </a:rPr>
              <a:t>3</a:t>
            </a:r>
            <a:r>
              <a:rPr lang="es-ES" sz="1400" b="1" dirty="0">
                <a:latin typeface="Calibri" panose="020F0502020204030204" pitchFamily="34" charset="0"/>
                <a:ea typeface="Calibri" panose="020F0502020204030204" pitchFamily="34" charset="0"/>
                <a:cs typeface="Calibri" panose="020F0502020204030204" pitchFamily="34" charset="0"/>
              </a:rPr>
              <a:t>. </a:t>
            </a:r>
            <a:r>
              <a:rPr lang="es-ES" sz="1400" b="1" u="sng" dirty="0">
                <a:latin typeface="Calibri" panose="020F0502020204030204" pitchFamily="34" charset="0"/>
                <a:ea typeface="Calibri" panose="020F0502020204030204" pitchFamily="34" charset="0"/>
                <a:cs typeface="Calibri" panose="020F0502020204030204" pitchFamily="34" charset="0"/>
              </a:rPr>
              <a:t>Alumnado que NO haya participado en el proceso de admisión o deba escolarizarse</a:t>
            </a:r>
            <a:r>
              <a:rPr lang="es-ES" sz="1200" b="1" dirty="0">
                <a:latin typeface="Calibri" panose="020F0502020204030204" pitchFamily="34" charset="0"/>
                <a:ea typeface="Calibri" panose="020F0502020204030204" pitchFamily="34" charset="0"/>
                <a:cs typeface="Calibri" panose="020F0502020204030204" pitchFamily="34" charset="0"/>
              </a:rPr>
              <a:t>. </a:t>
            </a:r>
            <a:r>
              <a:rPr lang="es-ES" sz="1200" dirty="0">
                <a:latin typeface="Calibri" panose="020F0502020204030204" pitchFamily="34" charset="0"/>
                <a:ea typeface="Calibri" panose="020F0502020204030204" pitchFamily="34" charset="0"/>
                <a:cs typeface="Calibri" panose="020F0502020204030204" pitchFamily="34" charset="0"/>
              </a:rPr>
              <a:t>(Sin matrícula en ningún centro)</a:t>
            </a: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Empadronamiento del alumno/a solicitante con al menos uno de sus progenitores o tutores legales.</a:t>
            </a:r>
          </a:p>
          <a:p>
            <a:pPr marL="0" indent="0" algn="just">
              <a:buNone/>
              <a:defRPr/>
            </a:pPr>
            <a:r>
              <a:rPr lang="es-ES" sz="1200" b="1" dirty="0">
                <a:latin typeface="Calibri" panose="020F0502020204030204" pitchFamily="34" charset="0"/>
                <a:ea typeface="Calibri" panose="020F0502020204030204" pitchFamily="34" charset="0"/>
                <a:cs typeface="Calibri" panose="020F0502020204030204" pitchFamily="34" charset="0"/>
              </a:rPr>
              <a:t>4. </a:t>
            </a:r>
            <a:r>
              <a:rPr lang="es-ES_tradnl" sz="1400" b="1" u="sng" dirty="0">
                <a:latin typeface="Calibri" panose="020F0502020204030204" pitchFamily="34" charset="0"/>
                <a:ea typeface="Calibri" panose="020F0502020204030204" pitchFamily="34" charset="0"/>
                <a:cs typeface="Calibri" panose="020F0502020204030204" pitchFamily="34" charset="0"/>
              </a:rPr>
              <a:t>Alumnado que participó en el proceso de admisión por cambio de centro en la misma localidad y repite curso</a:t>
            </a:r>
            <a:r>
              <a:rPr lang="es-ES_tradnl" sz="1200" b="1" u="sng" dirty="0">
                <a:latin typeface="Calibri" panose="020F0502020204030204" pitchFamily="34" charset="0"/>
                <a:ea typeface="Calibri" panose="020F0502020204030204" pitchFamily="34" charset="0"/>
                <a:cs typeface="Calibri" panose="020F0502020204030204" pitchFamily="34" charset="0"/>
              </a:rPr>
              <a:t>.</a:t>
            </a:r>
            <a:endParaRPr lang="es-ES" sz="1200" b="1" u="sng" dirty="0">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Adjuntar un modelo de Solicitud de “Expone y solicita”. </a:t>
            </a:r>
          </a:p>
          <a:p>
            <a:pPr marL="0" indent="0" algn="just">
              <a:buNone/>
              <a:defRPr/>
            </a:pPr>
            <a:r>
              <a:rPr lang="es-ES" altLang="es-ES" sz="1200" b="1" dirty="0">
                <a:latin typeface="Calibri" panose="020F0502020204030204" pitchFamily="34" charset="0"/>
                <a:ea typeface="Calibri" panose="020F0502020204030204" pitchFamily="34" charset="0"/>
                <a:cs typeface="Calibri" panose="020F0502020204030204" pitchFamily="34" charset="0"/>
              </a:rPr>
              <a:t>5. </a:t>
            </a:r>
            <a:r>
              <a:rPr lang="es-ES" sz="1400" b="1" u="sng" dirty="0">
                <a:latin typeface="Calibri" panose="020F0502020204030204" pitchFamily="34" charset="0"/>
                <a:ea typeface="Calibri" panose="020F0502020204030204" pitchFamily="34" charset="0"/>
                <a:cs typeface="Calibri" panose="020F0502020204030204" pitchFamily="34" charset="0"/>
              </a:rPr>
              <a:t>Alumnado de Bachillerato con adjudicación de centro en la asignación definitiva y solicita otra modalidad. </a:t>
            </a:r>
            <a:r>
              <a:rPr lang="es-ES" sz="1400" b="1" dirty="0">
                <a:latin typeface="Calibri" panose="020F0502020204030204" pitchFamily="34" charset="0"/>
                <a:ea typeface="Calibri" panose="020F0502020204030204" pitchFamily="34" charset="0"/>
                <a:cs typeface="Calibri" panose="020F0502020204030204" pitchFamily="34" charset="0"/>
              </a:rPr>
              <a:t>En este caso, la opción de cambio de modalidad deberá ejercerse </a:t>
            </a:r>
            <a:r>
              <a:rPr lang="es-ES" sz="1400" b="1" u="sng" dirty="0">
                <a:latin typeface="Calibri" panose="020F0502020204030204" pitchFamily="34" charset="0"/>
                <a:ea typeface="Calibri" panose="020F0502020204030204" pitchFamily="34" charset="0"/>
                <a:cs typeface="Calibri" panose="020F0502020204030204" pitchFamily="34" charset="0"/>
              </a:rPr>
              <a:t>antes del 31 de octubre de 2026</a:t>
            </a:r>
            <a:r>
              <a:rPr lang="es-ES" sz="1400" b="1" dirty="0">
                <a:latin typeface="Calibri" panose="020F0502020204030204" pitchFamily="34" charset="0"/>
                <a:ea typeface="Calibri" panose="020F0502020204030204" pitchFamily="34" charset="0"/>
                <a:cs typeface="Calibri" panose="020F0502020204030204" pitchFamily="34" charset="0"/>
              </a:rPr>
              <a:t>.   </a:t>
            </a: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Adjuntar un modelo de Solicitud de “Expone y solicita”. </a:t>
            </a:r>
            <a:endParaRPr lang="es-ES" sz="1200" b="1" i="1" dirty="0">
              <a:solidFill>
                <a:srgbClr val="42A9AE"/>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endParaRPr lang="es-ES" sz="14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b="1" u="sng" dirty="0">
              <a:solidFill>
                <a:schemeClr val="accent6">
                  <a:lumMod val="75000"/>
                </a:schemeClr>
              </a:solidFill>
              <a:latin typeface="Arial Narrow" panose="020B0606020202030204" pitchFamily="34" charset="0"/>
            </a:endParaRPr>
          </a:p>
        </p:txBody>
      </p:sp>
      <p:pic>
        <p:nvPicPr>
          <p:cNvPr id="2" name="Picture 8">
            <a:extLst>
              <a:ext uri="{FF2B5EF4-FFF2-40B4-BE49-F238E27FC236}">
                <a16:creationId xmlns:a16="http://schemas.microsoft.com/office/drawing/2014/main" id="{8DB3A817-35AE-9919-73B8-C08E459135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431073"/>
            <a:ext cx="237327" cy="153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589330"/>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E1370B5-A539-10D6-C030-49D249D2EF93}"/>
              </a:ext>
            </a:extLst>
          </p:cNvPr>
          <p:cNvSpPr txBox="1"/>
          <p:nvPr/>
        </p:nvSpPr>
        <p:spPr>
          <a:xfrm>
            <a:off x="323528" y="764704"/>
            <a:ext cx="8352928" cy="5232202"/>
          </a:xfrm>
          <a:prstGeom prst="rect">
            <a:avLst/>
          </a:prstGeom>
          <a:noFill/>
        </p:spPr>
        <p:txBody>
          <a:bodyPr wrap="square">
            <a:spAutoFit/>
          </a:bodyPr>
          <a:lstStyle/>
          <a:p>
            <a:pPr algn="just">
              <a:buNone/>
            </a:pPr>
            <a:r>
              <a:rPr lang="es-ES" sz="1800" b="1" dirty="0">
                <a:effectLst/>
                <a:latin typeface="Calibri" panose="020F0502020204030204" pitchFamily="34" charset="0"/>
                <a:ea typeface="Calibri" panose="020F0502020204030204" pitchFamily="34" charset="0"/>
                <a:cs typeface="Calibri" panose="020F0502020204030204" pitchFamily="34" charset="0"/>
              </a:rPr>
              <a:t>El alumnado que solicite admisión a enseñanzas de Bachillerato deberá cumplir los requisitos de edad y académicos establecidos según normativa vigente. </a:t>
            </a:r>
          </a:p>
          <a:p>
            <a:pPr algn="just">
              <a:buNone/>
            </a:pPr>
            <a:endParaRPr lang="es-ES"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A</a:t>
            </a:r>
            <a:r>
              <a:rPr lang="es-ES" sz="1800" dirty="0">
                <a:effectLst/>
                <a:latin typeface="Calibri" panose="020F0502020204030204" pitchFamily="34" charset="0"/>
                <a:ea typeface="Calibri" panose="020F0502020204030204" pitchFamily="34" charset="0"/>
                <a:cs typeface="Calibri" panose="020F0502020204030204" pitchFamily="34" charset="0"/>
              </a:rPr>
              <a:t>lumnado que ha cursado estudios en centros educativos de Castilla-La Mancha: comprobación de oficio.</a:t>
            </a:r>
          </a:p>
          <a:p>
            <a:pPr algn="just"/>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Alumnado procedente de otros lugares o comunidades autónomas:</a:t>
            </a:r>
          </a:p>
          <a:p>
            <a:pPr algn="just"/>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es-ES" dirty="0">
                <a:latin typeface="Calibri" panose="020F0502020204030204" pitchFamily="34" charset="0"/>
                <a:ea typeface="Calibri" panose="020F0502020204030204" pitchFamily="34" charset="0"/>
                <a:cs typeface="Calibri" panose="020F0502020204030204" pitchFamily="34" charset="0"/>
              </a:rPr>
              <a:t>D</a:t>
            </a:r>
            <a:r>
              <a:rPr lang="es-ES" sz="1800" dirty="0">
                <a:effectLst/>
                <a:latin typeface="Calibri" panose="020F0502020204030204" pitchFamily="34" charset="0"/>
                <a:ea typeface="Calibri" panose="020F0502020204030204" pitchFamily="34" charset="0"/>
                <a:cs typeface="Calibri" panose="020F0502020204030204" pitchFamily="34" charset="0"/>
              </a:rPr>
              <a:t>eberá adjuntar a la solicitud extraordinaria uno de los siguientes documentos:</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algn="just"/>
            <a:r>
              <a:rPr lang="es-ES" sz="1800" dirty="0">
                <a:effectLst/>
                <a:latin typeface="Calibri" panose="020F0502020204030204" pitchFamily="34" charset="0"/>
                <a:ea typeface="Calibri" panose="020F0502020204030204" pitchFamily="34" charset="0"/>
                <a:cs typeface="Calibri" panose="020F0502020204030204" pitchFamily="34" charset="0"/>
              </a:rPr>
              <a:t>a) Certificado expedido por el centro de procedencia en el que conste promoción y/o titulación exigida para dicho acceso.</a:t>
            </a:r>
          </a:p>
          <a:p>
            <a:pPr algn="just"/>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es-ES" sz="1800" dirty="0">
                <a:effectLst/>
                <a:latin typeface="Calibri" panose="020F0502020204030204" pitchFamily="34" charset="0"/>
                <a:ea typeface="Calibri" panose="020F0502020204030204" pitchFamily="34" charset="0"/>
                <a:cs typeface="Calibri" panose="020F0502020204030204" pitchFamily="34" charset="0"/>
              </a:rPr>
              <a:t>b) El alumnado extranjero que se encuentre a la espera de recibir y poder aportar la homologación o convalidación de estudios solicitada, deberá adjuntar la solicitud </a:t>
            </a:r>
            <a:r>
              <a:rPr lang="es-ES_tradnl" sz="1800" dirty="0">
                <a:effectLst/>
                <a:latin typeface="Calibri" panose="020F0502020204030204" pitchFamily="34" charset="0"/>
                <a:ea typeface="Calibri" panose="020F0502020204030204" pitchFamily="34" charset="0"/>
                <a:cs typeface="Calibri" panose="020F0502020204030204" pitchFamily="34" charset="0"/>
              </a:rPr>
              <a:t>o documento que justifique la petición </a:t>
            </a:r>
            <a:r>
              <a:rPr lang="es-ES" sz="1800" dirty="0">
                <a:effectLst/>
                <a:latin typeface="Calibri" panose="020F0502020204030204" pitchFamily="34" charset="0"/>
                <a:ea typeface="Calibri" panose="020F0502020204030204" pitchFamily="34" charset="0"/>
                <a:cs typeface="Calibri" panose="020F0502020204030204" pitchFamily="34" charset="0"/>
              </a:rPr>
              <a:t>de convalidación </a:t>
            </a:r>
            <a:r>
              <a:rPr lang="es-ES_tradnl" sz="1800" dirty="0">
                <a:effectLst/>
                <a:latin typeface="Calibri" panose="020F0502020204030204" pitchFamily="34" charset="0"/>
                <a:ea typeface="Calibri" panose="020F0502020204030204" pitchFamily="34" charset="0"/>
                <a:cs typeface="Calibri" panose="020F0502020204030204" pitchFamily="34" charset="0"/>
              </a:rPr>
              <a:t>p</a:t>
            </a:r>
            <a:r>
              <a:rPr lang="es-ES" sz="1800" dirty="0">
                <a:effectLst/>
                <a:latin typeface="Calibri" panose="020F0502020204030204" pitchFamily="34" charset="0"/>
                <a:ea typeface="Calibri" panose="020F0502020204030204" pitchFamily="34" charset="0"/>
                <a:cs typeface="Calibri" panose="020F0502020204030204" pitchFamily="34" charset="0"/>
              </a:rPr>
              <a:t>ara </a:t>
            </a:r>
            <a:r>
              <a:rPr lang="es-ES_tradnl" sz="1800" dirty="0">
                <a:effectLst/>
                <a:latin typeface="Calibri" panose="020F0502020204030204" pitchFamily="34" charset="0"/>
                <a:ea typeface="Calibri" panose="020F0502020204030204" pitchFamily="34" charset="0"/>
                <a:cs typeface="Calibri" panose="020F0502020204030204" pitchFamily="34" charset="0"/>
              </a:rPr>
              <a:t>la </a:t>
            </a:r>
            <a:r>
              <a:rPr lang="es-ES" sz="1800" dirty="0">
                <a:effectLst/>
                <a:latin typeface="Calibri" panose="020F0502020204030204" pitchFamily="34" charset="0"/>
                <a:ea typeface="Calibri" panose="020F0502020204030204" pitchFamily="34" charset="0"/>
                <a:cs typeface="Calibri" panose="020F0502020204030204" pitchFamily="34" charset="0"/>
              </a:rPr>
              <a:t>asignación de plaza a enseñanzas de Bachillerato</a:t>
            </a:r>
            <a:r>
              <a:rPr lang="es-ES_tradnl"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Realizará una matrícula provisional, quedando ésta condicionada a la definitiva homologación o convalidación solicitada.</a:t>
            </a:r>
            <a:endParaRPr lang="es-ES"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8">
            <a:extLst>
              <a:ext uri="{FF2B5EF4-FFF2-40B4-BE49-F238E27FC236}">
                <a16:creationId xmlns:a16="http://schemas.microsoft.com/office/drawing/2014/main" id="{CA4CCBA2-F90B-248E-6A90-8C3F91C1D7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217" y="6198822"/>
            <a:ext cx="597367" cy="385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070247"/>
      </p:ext>
    </p:extLst>
  </p:cSld>
  <p:clrMapOvr>
    <a:masterClrMapping/>
  </p:clrMapOvr>
  <p:transition spd="slow">
    <p:pull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533401" y="4301070"/>
            <a:ext cx="5478760" cy="194730"/>
          </a:xfrm>
        </p:spPr>
        <p:txBody>
          <a:bodyPr>
            <a:normAutofit fontScale="90000"/>
          </a:bodyPr>
          <a:lstStyle/>
          <a:p>
            <a:endParaRPr lang="es-ES" dirty="0"/>
          </a:p>
        </p:txBody>
      </p:sp>
      <p:pic>
        <p:nvPicPr>
          <p:cNvPr id="10" name="Marcador de contenido 9" descr="Diagrama&#10;&#10;El contenido generado por IA puede ser incorrecto.">
            <a:extLst>
              <a:ext uri="{FF2B5EF4-FFF2-40B4-BE49-F238E27FC236}">
                <a16:creationId xmlns:a16="http://schemas.microsoft.com/office/drawing/2014/main" id="{BBE4E7B1-413D-69F1-DC0F-9C32715566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020" y="2492375"/>
            <a:ext cx="1291498" cy="1808163"/>
          </a:xfrm>
        </p:spPr>
      </p:pic>
      <p:sp>
        <p:nvSpPr>
          <p:cNvPr id="6" name="AutoShape 2"/>
          <p:cNvSpPr>
            <a:spLocks noChangeArrowheads="1"/>
          </p:cNvSpPr>
          <p:nvPr/>
        </p:nvSpPr>
        <p:spPr bwMode="auto">
          <a:xfrm>
            <a:off x="395536" y="1068466"/>
            <a:ext cx="8352928" cy="473679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ángulo 6"/>
          <p:cNvSpPr/>
          <p:nvPr/>
        </p:nvSpPr>
        <p:spPr>
          <a:xfrm>
            <a:off x="467544" y="1683965"/>
            <a:ext cx="7920880" cy="1384995"/>
          </a:xfrm>
          <a:prstGeom prst="rect">
            <a:avLst/>
          </a:prstGeom>
        </p:spPr>
        <p:txBody>
          <a:bodyPr wrap="square">
            <a:spAutoFit/>
          </a:bodyPr>
          <a:lstStyle/>
          <a:p>
            <a:pPr marR="27940" algn="ctr">
              <a:defRPr/>
            </a:pPr>
            <a:r>
              <a:rPr kumimoji="0" lang="es-ES" sz="2400" b="1" i="0" u="none" strike="noStrike" kern="1200" cap="none" spc="0" normalizeH="0" baseline="0" noProof="0" dirty="0">
                <a:ln>
                  <a:noFill/>
                </a:ln>
                <a:effectLst/>
                <a:uLnTx/>
                <a:uFillTx/>
                <a:ea typeface="Times New Roman" panose="02020603050405020304" pitchFamily="18" charset="0"/>
                <a:cs typeface="+mn-cs"/>
              </a:rPr>
              <a:t>SI TIENE UN PROBLEMA TÉCNICO </a:t>
            </a:r>
            <a:r>
              <a:rPr kumimoji="0" lang="es-ES" b="1" i="0" u="none" strike="noStrike" kern="1200" cap="none" spc="0" normalizeH="0" baseline="0" noProof="0" dirty="0">
                <a:ln>
                  <a:noFill/>
                </a:ln>
                <a:effectLst/>
                <a:uLnTx/>
                <a:uFillTx/>
                <a:ea typeface="Times New Roman" panose="02020603050405020304" pitchFamily="18" charset="0"/>
                <a:cs typeface="+mn-cs"/>
              </a:rPr>
              <a:t>abra</a:t>
            </a:r>
            <a:r>
              <a:rPr kumimoji="0" lang="es-ES" sz="2400" b="0" i="0" u="none" strike="noStrike" kern="1200" cap="none" spc="0" normalizeH="0" baseline="0" noProof="0" dirty="0">
                <a:ln>
                  <a:noFill/>
                </a:ln>
                <a:effectLst/>
                <a:uLnTx/>
                <a:uFillTx/>
                <a:ea typeface="Times New Roman" panose="02020603050405020304" pitchFamily="18" charset="0"/>
                <a:cs typeface="+mn-cs"/>
              </a:rPr>
              <a:t> </a:t>
            </a:r>
            <a:r>
              <a:rPr lang="es-ES" b="1" dirty="0"/>
              <a:t>el siguiente enlace en la parte superior derecha de su pantalla y abrirá una ventana de datos donde debe exponer de forma clara la incidencia:</a:t>
            </a:r>
            <a:endParaRPr lang="es-ES" dirty="0"/>
          </a:p>
          <a:p>
            <a:pPr marL="0" marR="27940" lvl="0" indent="0" algn="ctr"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Imagen 7" descr="Interfaz de usuario gráfica, Aplicación&#10;&#10;El contenido generado por IA puede ser incorrecto.">
            <a:extLst>
              <a:ext uri="{FF2B5EF4-FFF2-40B4-BE49-F238E27FC236}">
                <a16:creationId xmlns:a16="http://schemas.microsoft.com/office/drawing/2014/main" id="{3F4CBF93-15BD-8322-CBFA-7767838505E4}"/>
              </a:ext>
            </a:extLst>
          </p:cNvPr>
          <p:cNvPicPr>
            <a:picLocks noChangeAspect="1"/>
          </p:cNvPicPr>
          <p:nvPr/>
        </p:nvPicPr>
        <p:blipFill>
          <a:blip r:embed="rId3"/>
          <a:stretch>
            <a:fillRect/>
          </a:stretch>
        </p:blipFill>
        <p:spPr>
          <a:xfrm>
            <a:off x="1421790" y="3140968"/>
            <a:ext cx="6012388" cy="1730693"/>
          </a:xfrm>
          <a:prstGeom prst="rect">
            <a:avLst/>
          </a:prstGeom>
        </p:spPr>
      </p:pic>
      <p:pic>
        <p:nvPicPr>
          <p:cNvPr id="3" name="Picture 8">
            <a:extLst>
              <a:ext uri="{FF2B5EF4-FFF2-40B4-BE49-F238E27FC236}">
                <a16:creationId xmlns:a16="http://schemas.microsoft.com/office/drawing/2014/main" id="{722CEFEB-5A7C-B615-AB5C-DA119BAD7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733768"/>
      </p:ext>
    </p:extLst>
  </p:cSld>
  <p:clrMapOvr>
    <a:masterClrMapping/>
  </p:clrMapOvr>
  <p:transition spd="slow">
    <p:pull dir="l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7C7189-E2F9-228F-31DE-C732EC161EAA}"/>
            </a:ext>
          </a:extLst>
        </p:cNvPr>
        <p:cNvGrpSpPr/>
        <p:nvPr/>
      </p:nvGrpSpPr>
      <p:grpSpPr>
        <a:xfrm>
          <a:off x="0" y="0"/>
          <a:ext cx="0" cy="0"/>
          <a:chOff x="0" y="0"/>
          <a:chExt cx="0" cy="0"/>
        </a:xfrm>
      </p:grpSpPr>
      <p:sp>
        <p:nvSpPr>
          <p:cNvPr id="91" name="tint">
            <a:extLst>
              <a:ext uri="{FF2B5EF4-FFF2-40B4-BE49-F238E27FC236}">
                <a16:creationId xmlns:a16="http://schemas.microsoft.com/office/drawing/2014/main" id="{3B1FBD85-8991-2A31-6956-1A07186D5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5025" y="-2"/>
            <a:ext cx="808975"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8" name="Rectangle 92">
            <a:extLst>
              <a:ext uri="{FF2B5EF4-FFF2-40B4-BE49-F238E27FC236}">
                <a16:creationId xmlns:a16="http://schemas.microsoft.com/office/drawing/2014/main" id="{D252BC7B-4F7B-6E34-71DB-D06EFE32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 y="0"/>
            <a:ext cx="8567928"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5" name="Rectangle 94">
            <a:extLst>
              <a:ext uri="{FF2B5EF4-FFF2-40B4-BE49-F238E27FC236}">
                <a16:creationId xmlns:a16="http://schemas.microsoft.com/office/drawing/2014/main" id="{12F97F52-C578-5AB2-B699-50008FCBA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 y="0"/>
            <a:ext cx="8570271" cy="2284810"/>
          </a:xfrm>
          <a:prstGeom prst="rect">
            <a:avLst/>
          </a:prstGeom>
          <a:ln>
            <a:noFill/>
          </a:ln>
          <a:effectLst>
            <a:outerShdw blurRad="304800" dist="114300" dir="5460000" sx="92000" sy="92000" algn="t"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C22AF77B-5D7A-9B4D-228B-E19F5148DB9A}"/>
              </a:ext>
            </a:extLst>
          </p:cNvPr>
          <p:cNvSpPr txBox="1"/>
          <p:nvPr/>
        </p:nvSpPr>
        <p:spPr>
          <a:xfrm>
            <a:off x="571350" y="429490"/>
            <a:ext cx="7192323" cy="1432273"/>
          </a:xfrm>
          <a:prstGeom prst="rect">
            <a:avLst/>
          </a:prstGeom>
          <a:solidFill>
            <a:schemeClr val="accent5">
              <a:lumMod val="40000"/>
              <a:lumOff val="60000"/>
            </a:schemeClr>
          </a:solidFill>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40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CANALES DE INFORMACIÓN</a:t>
            </a:r>
          </a:p>
          <a:p>
            <a:pPr marL="0" marR="0" lvl="0" indent="0" defTabSz="914400" fontAlgn="auto">
              <a:lnSpc>
                <a:spcPct val="90000"/>
              </a:lnSpc>
              <a:spcBef>
                <a:spcPct val="0"/>
              </a:spcBef>
              <a:spcAft>
                <a:spcPts val="600"/>
              </a:spcAft>
              <a:buClrTx/>
              <a:buSzTx/>
              <a:tabLst/>
              <a:defRPr/>
            </a:pPr>
            <a:r>
              <a:rPr kumimoji="0" lang="en-US" sz="40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FAMILIAS</a:t>
            </a:r>
          </a:p>
        </p:txBody>
      </p:sp>
      <p:sp>
        <p:nvSpPr>
          <p:cNvPr id="5" name="CuadroTexto 4">
            <a:extLst>
              <a:ext uri="{FF2B5EF4-FFF2-40B4-BE49-F238E27FC236}">
                <a16:creationId xmlns:a16="http://schemas.microsoft.com/office/drawing/2014/main" id="{886900DD-63E4-FC0E-BC66-A106331C5F18}"/>
              </a:ext>
            </a:extLst>
          </p:cNvPr>
          <p:cNvSpPr txBox="1"/>
          <p:nvPr/>
        </p:nvSpPr>
        <p:spPr>
          <a:xfrm>
            <a:off x="571350" y="2880155"/>
            <a:ext cx="7192761" cy="3382498"/>
          </a:xfrm>
          <a:prstGeom prst="rect">
            <a:avLst/>
          </a:prstGeom>
        </p:spPr>
        <p:txBody>
          <a:bodyPr vert="horz" lIns="91440" tIns="45720" rIns="91440" bIns="45720" rtlCol="0" anchor="ctr">
            <a:normAutofit/>
          </a:bodyPr>
          <a:lstStyle/>
          <a:p>
            <a:pPr marL="342900" lvl="0" indent="-228600" defTabSz="914400">
              <a:lnSpc>
                <a:spcPct val="90000"/>
              </a:lnSpc>
              <a:spcAft>
                <a:spcPts val="600"/>
              </a:spcAft>
              <a:buFont typeface="Arial" panose="020B0604020202020204" pitchFamily="34" charset="0"/>
              <a:buChar char="•"/>
            </a:pPr>
            <a:r>
              <a:rPr lang="en-US" sz="1600" dirty="0">
                <a:effectLst/>
              </a:rPr>
              <a:t>https://educacion.castillalamancha.es/admision-de-alumnado/obligatorias </a:t>
            </a:r>
          </a:p>
          <a:p>
            <a:pPr marL="342900" lvl="0" indent="-228600" defTabSz="914400">
              <a:lnSpc>
                <a:spcPct val="90000"/>
              </a:lnSpc>
              <a:spcAft>
                <a:spcPts val="600"/>
              </a:spcAft>
              <a:buFont typeface="Arial" panose="020B0604020202020204" pitchFamily="34" charset="0"/>
              <a:buChar char="•"/>
            </a:pPr>
            <a:r>
              <a:rPr lang="en-US" sz="1600" dirty="0">
                <a:effectLst/>
              </a:rPr>
              <a:t>Centros Educativos.</a:t>
            </a:r>
          </a:p>
          <a:p>
            <a:pPr marL="342900" lvl="0" indent="-228600" defTabSz="914400">
              <a:lnSpc>
                <a:spcPct val="90000"/>
              </a:lnSpc>
              <a:spcAft>
                <a:spcPts val="600"/>
              </a:spcAft>
              <a:buFont typeface="Arial" panose="020B0604020202020204" pitchFamily="34" charset="0"/>
              <a:buChar char="•"/>
            </a:pPr>
            <a:r>
              <a:rPr lang="en-US" sz="1600" dirty="0">
                <a:effectLst/>
              </a:rPr>
              <a:t>Delegaciones Provinciales de Educación: </a:t>
            </a:r>
          </a:p>
          <a:p>
            <a:pPr marL="742950" lvl="1" indent="-228600" defTabSz="914400">
              <a:lnSpc>
                <a:spcPct val="90000"/>
              </a:lnSpc>
              <a:buFont typeface="Arial" panose="020B0604020202020204" pitchFamily="34" charset="0"/>
              <a:buChar char="•"/>
            </a:pPr>
            <a:r>
              <a:rPr lang="en-US" sz="1600" dirty="0">
                <a:effectLst/>
              </a:rPr>
              <a:t>Albacete: 	</a:t>
            </a:r>
            <a:r>
              <a:rPr lang="en-US" sz="1600" u="sng" dirty="0">
                <a:effectLst/>
                <a:hlinkClick r:id="rId2"/>
              </a:rPr>
              <a:t>admision.ab@jccm.es</a:t>
            </a:r>
            <a:r>
              <a:rPr lang="en-US" sz="1600" dirty="0">
                <a:effectLst/>
              </a:rPr>
              <a:t>  967 59 63 29</a:t>
            </a:r>
          </a:p>
          <a:p>
            <a:pPr marL="742950" lvl="1" indent="-228600" defTabSz="914400">
              <a:lnSpc>
                <a:spcPct val="90000"/>
              </a:lnSpc>
              <a:buFont typeface="Arial" panose="020B0604020202020204" pitchFamily="34" charset="0"/>
              <a:buChar char="•"/>
            </a:pPr>
            <a:r>
              <a:rPr lang="en-US" sz="1600" dirty="0">
                <a:effectLst/>
              </a:rPr>
              <a:t>Ciudad Real:	</a:t>
            </a:r>
            <a:r>
              <a:rPr lang="en-US" sz="1600" u="sng" dirty="0">
                <a:effectLst/>
                <a:hlinkClick r:id="rId3"/>
              </a:rPr>
              <a:t>admision.cr@jccm.es</a:t>
            </a:r>
            <a:r>
              <a:rPr lang="en-US" sz="1600" dirty="0">
                <a:effectLst/>
              </a:rPr>
              <a:t>  926 27 92 99</a:t>
            </a:r>
          </a:p>
          <a:p>
            <a:pPr marL="742950" lvl="1" indent="-228600" defTabSz="914400">
              <a:lnSpc>
                <a:spcPct val="90000"/>
              </a:lnSpc>
              <a:buFont typeface="Arial" panose="020B0604020202020204" pitchFamily="34" charset="0"/>
              <a:buChar char="•"/>
            </a:pPr>
            <a:r>
              <a:rPr lang="en-US" sz="1600" dirty="0">
                <a:effectLst/>
              </a:rPr>
              <a:t>Cuenca: 	</a:t>
            </a:r>
            <a:r>
              <a:rPr lang="en-US" sz="1600" u="sng" dirty="0">
                <a:effectLst/>
                <a:hlinkClick r:id="rId4"/>
              </a:rPr>
              <a:t>admision.cu@jccm.es</a:t>
            </a:r>
            <a:r>
              <a:rPr lang="en-US" sz="1600" dirty="0">
                <a:effectLst/>
              </a:rPr>
              <a:t> 969 17 63 44</a:t>
            </a:r>
          </a:p>
          <a:p>
            <a:pPr marL="742950" lvl="1" indent="-228600" defTabSz="914400">
              <a:lnSpc>
                <a:spcPct val="90000"/>
              </a:lnSpc>
              <a:buFont typeface="Arial" panose="020B0604020202020204" pitchFamily="34" charset="0"/>
              <a:buChar char="•"/>
            </a:pPr>
            <a:r>
              <a:rPr lang="en-US" sz="1600" dirty="0">
                <a:effectLst/>
              </a:rPr>
              <a:t>Guadalajara: </a:t>
            </a:r>
            <a:r>
              <a:rPr lang="en-US" sz="1600" u="sng" dirty="0">
                <a:effectLst/>
                <a:hlinkClick r:id="rId5"/>
              </a:rPr>
              <a:t>admision.gu@jccm.es</a:t>
            </a:r>
            <a:r>
              <a:rPr lang="en-US" sz="1600" dirty="0">
                <a:effectLst/>
              </a:rPr>
              <a:t> 949 88 57 04</a:t>
            </a:r>
          </a:p>
          <a:p>
            <a:pPr marL="742950" lvl="1" indent="-228600" defTabSz="914400">
              <a:lnSpc>
                <a:spcPct val="90000"/>
              </a:lnSpc>
              <a:buFont typeface="Arial" panose="020B0604020202020204" pitchFamily="34" charset="0"/>
              <a:buChar char="•"/>
            </a:pPr>
            <a:r>
              <a:rPr lang="en-US" sz="1600" dirty="0">
                <a:effectLst/>
              </a:rPr>
              <a:t>Toledo:           </a:t>
            </a:r>
            <a:r>
              <a:rPr lang="en-US" sz="1600" u="sng" dirty="0">
                <a:effectLst/>
                <a:hlinkClick r:id="rId6"/>
              </a:rPr>
              <a:t>admision.to@jccm.es</a:t>
            </a:r>
            <a:r>
              <a:rPr lang="en-US" sz="1600" dirty="0">
                <a:effectLst/>
              </a:rPr>
              <a:t>  925 28 65 00</a:t>
            </a:r>
          </a:p>
          <a:p>
            <a:pPr marL="742950" lvl="1" indent="-228600" defTabSz="914400">
              <a:lnSpc>
                <a:spcPct val="90000"/>
              </a:lnSpc>
              <a:buFont typeface="Arial" panose="020B0604020202020204" pitchFamily="34" charset="0"/>
              <a:buChar char="•"/>
            </a:pPr>
            <a:r>
              <a:rPr lang="en-US" sz="1600" dirty="0">
                <a:effectLst/>
              </a:rPr>
              <a:t>Talavera de la Reina: </a:t>
            </a:r>
            <a:r>
              <a:rPr lang="en-US" sz="1600" u="sng" dirty="0">
                <a:effectLst/>
                <a:hlinkClick r:id="rId7"/>
              </a:rPr>
              <a:t>admision.talavera@jccm.es</a:t>
            </a:r>
            <a:r>
              <a:rPr lang="en-US" sz="1600" dirty="0">
                <a:effectLst/>
              </a:rPr>
              <a:t> 925 33 02 00</a:t>
            </a:r>
          </a:p>
          <a:p>
            <a:pPr defTabSz="914400">
              <a:lnSpc>
                <a:spcPct val="90000"/>
              </a:lnSpc>
              <a:spcAft>
                <a:spcPts val="600"/>
              </a:spcAft>
            </a:pPr>
            <a:r>
              <a:rPr lang="en-US" sz="1600" dirty="0">
                <a:effectLst/>
              </a:rPr>
              <a:t> </a:t>
            </a:r>
          </a:p>
          <a:p>
            <a:pPr marL="342900" lvl="0" indent="-228600" defTabSz="914400">
              <a:lnSpc>
                <a:spcPct val="90000"/>
              </a:lnSpc>
              <a:spcAft>
                <a:spcPts val="600"/>
              </a:spcAft>
              <a:buFont typeface="Arial" panose="020B0604020202020204" pitchFamily="34" charset="0"/>
              <a:buChar char="•"/>
            </a:pPr>
            <a:r>
              <a:rPr lang="en-US" sz="1600" dirty="0">
                <a:effectLst/>
              </a:rPr>
              <a:t>Teléfono Único de Información (012).</a:t>
            </a:r>
          </a:p>
        </p:txBody>
      </p:sp>
      <p:sp>
        <p:nvSpPr>
          <p:cNvPr id="11" name="Rectangle 4">
            <a:extLst>
              <a:ext uri="{FF2B5EF4-FFF2-40B4-BE49-F238E27FC236}">
                <a16:creationId xmlns:a16="http://schemas.microsoft.com/office/drawing/2014/main" id="{C808894C-7A7D-2B5E-F162-DBF5040B3D4A}"/>
              </a:ext>
            </a:extLst>
          </p:cNvPr>
          <p:cNvSpPr>
            <a:spLocks noChangeArrowheads="1"/>
          </p:cNvSpPr>
          <p:nvPr/>
        </p:nvSpPr>
        <p:spPr bwMode="auto">
          <a:xfrm>
            <a:off x="251520" y="1689178"/>
            <a:ext cx="8712967" cy="49912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eaLnBrk="0" hangingPunct="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marL="457200" marR="0" lvl="1" indent="-228600" algn="l" defTabSz="914400" rtl="0" eaLnBrk="1" fontAlgn="auto" latinLnBrk="0" hangingPunct="1">
              <a:lnSpc>
                <a:spcPct val="90000"/>
              </a:lnSpc>
              <a:spcBef>
                <a:spcPct val="0"/>
              </a:spcBef>
              <a:spcAft>
                <a:spcPts val="600"/>
              </a:spcAft>
              <a:buClr>
                <a:srgbClr val="FF0066"/>
              </a:buClr>
              <a:buSzTx/>
              <a:buFont typeface="Arial" panose="020B0604020202020204" pitchFamily="34" charset="0"/>
              <a:buChar char="•"/>
              <a:tabLst>
                <a:tab pos="457200" algn="l"/>
              </a:tabLst>
              <a:defRPr/>
            </a:pPr>
            <a:endParaRPr kumimoji="0" lang="en-US" altLang="es-E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9099478-43C8-586A-D4A3-7527E8F811FF}"/>
              </a:ext>
            </a:extLst>
          </p:cNvPr>
          <p:cNvSpPr txBox="1"/>
          <p:nvPr/>
        </p:nvSpPr>
        <p:spPr>
          <a:xfrm>
            <a:off x="251520" y="798490"/>
            <a:ext cx="8079501" cy="5601881"/>
          </a:xfrm>
          <a:prstGeom prst="rect">
            <a:avLst/>
          </a:prstGeom>
        </p:spPr>
        <p:txBody>
          <a:bodyPr vert="horz" lIns="91440" tIns="45720" rIns="91440" bIns="45720" rtlCol="0" anchor="t">
            <a:normAutofit/>
          </a:bodyPr>
          <a:lstStyle/>
          <a:p>
            <a:pPr marL="114300" marR="0" lvl="0" indent="0" algn="just" defTabSz="914400" rtl="0" eaLnBrk="1" fontAlgn="auto" latinLnBrk="0" hangingPunct="1">
              <a:lnSpc>
                <a:spcPct val="90000"/>
              </a:lnSpc>
              <a:spcBef>
                <a:spcPts val="0"/>
              </a:spcBef>
              <a:spcAft>
                <a:spcPts val="60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8">
            <a:extLst>
              <a:ext uri="{FF2B5EF4-FFF2-40B4-BE49-F238E27FC236}">
                <a16:creationId xmlns:a16="http://schemas.microsoft.com/office/drawing/2014/main" id="{341B21F9-4AEB-32F5-8935-66D6FAA915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30217" y="6059511"/>
            <a:ext cx="813332" cy="524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232976"/>
      </p:ext>
    </p:extLst>
  </p:cSld>
  <p:clrMapOvr>
    <a:masterClrMapping/>
  </p:clrMapOvr>
  <p:transition spd="slow">
    <p:pull dir="l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42189C-E2C7-EE53-BB2A-9928E530003B}"/>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CA67A2F1-5FB8-E7FC-2DB6-C10EC4AF7A7C}"/>
              </a:ext>
            </a:extLst>
          </p:cNvPr>
          <p:cNvSpPr/>
          <p:nvPr/>
        </p:nvSpPr>
        <p:spPr>
          <a:xfrm>
            <a:off x="205835" y="1378241"/>
            <a:ext cx="4366165" cy="155687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MUCHAS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GRACIAS</a:t>
            </a:r>
          </a:p>
        </p:txBody>
      </p:sp>
      <p:sp>
        <p:nvSpPr>
          <p:cNvPr id="13" name="CuadroTexto 12">
            <a:extLst>
              <a:ext uri="{FF2B5EF4-FFF2-40B4-BE49-F238E27FC236}">
                <a16:creationId xmlns:a16="http://schemas.microsoft.com/office/drawing/2014/main" id="{A79F5116-34DF-EEF8-9C62-D956CEE1476C}"/>
              </a:ext>
            </a:extLst>
          </p:cNvPr>
          <p:cNvSpPr txBox="1"/>
          <p:nvPr/>
        </p:nvSpPr>
        <p:spPr>
          <a:xfrm>
            <a:off x="-325869" y="2276872"/>
            <a:ext cx="5361755" cy="346115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8">
            <a:extLst>
              <a:ext uri="{FF2B5EF4-FFF2-40B4-BE49-F238E27FC236}">
                <a16:creationId xmlns:a16="http://schemas.microsoft.com/office/drawing/2014/main" id="{F04D4232-D4C0-8F54-9F55-723BD6798A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47664" y="4851982"/>
            <a:ext cx="1746419" cy="112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Diagrama&#10;&#10;El contenido generado por IA puede ser incorrecto.">
            <a:extLst>
              <a:ext uri="{FF2B5EF4-FFF2-40B4-BE49-F238E27FC236}">
                <a16:creationId xmlns:a16="http://schemas.microsoft.com/office/drawing/2014/main" id="{2F517B3F-D53E-823C-4FBA-B9E20BD036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7" y="620687"/>
            <a:ext cx="3744416" cy="5184577"/>
          </a:xfrm>
          <a:prstGeom prst="rect">
            <a:avLst/>
          </a:prstGeom>
        </p:spPr>
      </p:pic>
    </p:spTree>
    <p:extLst>
      <p:ext uri="{BB962C8B-B14F-4D97-AF65-F5344CB8AC3E}">
        <p14:creationId xmlns:p14="http://schemas.microsoft.com/office/powerpoint/2010/main" val="898258071"/>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BB957-6021-4C73-7EAA-15599E078F06}"/>
              </a:ext>
            </a:extLst>
          </p:cNvPr>
          <p:cNvSpPr>
            <a:spLocks noGrp="1"/>
          </p:cNvSpPr>
          <p:nvPr>
            <p:ph type="title"/>
          </p:nvPr>
        </p:nvSpPr>
        <p:spPr>
          <a:xfrm>
            <a:off x="800100" y="404664"/>
            <a:ext cx="7543800" cy="792088"/>
          </a:xfrm>
        </p:spPr>
        <p:txBody>
          <a:bodyPr>
            <a:normAutofit/>
          </a:bodyPr>
          <a:lstStyle/>
          <a:p>
            <a:pPr algn="ctr">
              <a:spcAft>
                <a:spcPts val="600"/>
              </a:spcAft>
              <a:defRPr/>
            </a:pPr>
            <a:r>
              <a:rPr lang="es-ES" sz="3200" dirty="0">
                <a:ln w="0"/>
                <a:solidFill>
                  <a:srgbClr val="002060"/>
                </a:solidFill>
                <a:latin typeface="Calibri" panose="020F0502020204030204" pitchFamily="34" charset="0"/>
                <a:ea typeface="Calibri" panose="020F0502020204030204" pitchFamily="34" charset="0"/>
                <a:cs typeface="Calibri" panose="020F0502020204030204" pitchFamily="34" charset="0"/>
              </a:rPr>
              <a:t>QUÉ FECHAS DEBE TENER EN CUENTA</a:t>
            </a:r>
          </a:p>
        </p:txBody>
      </p:sp>
      <p:graphicFrame>
        <p:nvGraphicFramePr>
          <p:cNvPr id="4" name="Marcador de contenido 3">
            <a:extLst>
              <a:ext uri="{FF2B5EF4-FFF2-40B4-BE49-F238E27FC236}">
                <a16:creationId xmlns:a16="http://schemas.microsoft.com/office/drawing/2014/main" id="{F0318740-4C67-8272-A1AC-7BC59C7F689A}"/>
              </a:ext>
            </a:extLst>
          </p:cNvPr>
          <p:cNvGraphicFramePr>
            <a:graphicFrameLocks noGrp="1"/>
          </p:cNvGraphicFramePr>
          <p:nvPr>
            <p:ph idx="1"/>
            <p:extLst>
              <p:ext uri="{D42A27DB-BD31-4B8C-83A1-F6EECF244321}">
                <p14:modId xmlns:p14="http://schemas.microsoft.com/office/powerpoint/2010/main" val="3076171949"/>
              </p:ext>
            </p:extLst>
          </p:nvPr>
        </p:nvGraphicFramePr>
        <p:xfrm>
          <a:off x="800101" y="1196752"/>
          <a:ext cx="7660332" cy="5387415"/>
        </p:xfrm>
        <a:graphic>
          <a:graphicData uri="http://schemas.openxmlformats.org/drawingml/2006/table">
            <a:tbl>
              <a:tblPr firstRow="1" firstCol="1" bandRow="1"/>
              <a:tblGrid>
                <a:gridCol w="1430789">
                  <a:extLst>
                    <a:ext uri="{9D8B030D-6E8A-4147-A177-3AD203B41FA5}">
                      <a16:colId xmlns:a16="http://schemas.microsoft.com/office/drawing/2014/main" val="30295696"/>
                    </a:ext>
                  </a:extLst>
                </a:gridCol>
                <a:gridCol w="2307336">
                  <a:extLst>
                    <a:ext uri="{9D8B030D-6E8A-4147-A177-3AD203B41FA5}">
                      <a16:colId xmlns:a16="http://schemas.microsoft.com/office/drawing/2014/main" val="3981839045"/>
                    </a:ext>
                  </a:extLst>
                </a:gridCol>
                <a:gridCol w="3922207">
                  <a:extLst>
                    <a:ext uri="{9D8B030D-6E8A-4147-A177-3AD203B41FA5}">
                      <a16:colId xmlns:a16="http://schemas.microsoft.com/office/drawing/2014/main" val="2762540627"/>
                    </a:ext>
                  </a:extLst>
                </a:gridCol>
              </a:tblGrid>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16 de 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resolución de convocatoria</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5944663"/>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19 de 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resoluciones provinciales</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63324"/>
                  </a:ext>
                </a:extLst>
              </a:tr>
              <a:tr h="439419">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FEBRERO-MARZO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23 de febrero al 9 de marzo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SOLICITUD ADMISIÓN 2º CICLO INFANTIL, PRIMARIA, ESO Y BACHILLERATO.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952828"/>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ABRIL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23 de abril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BAREMO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401587"/>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ABRIL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24 a 28 de abril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reclamaciones al baremo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455529"/>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ABRIL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27 de abril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Sorteo del Nº de desempate.</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712150"/>
                  </a:ext>
                </a:extLst>
              </a:tr>
              <a:tr h="439419">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MAYO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28 de mayo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BAREMO DEFINITIVO y ADJUDICACIÓN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5216963"/>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MAYO-JUNIO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29 de mayo al 1 de 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reclamaciones adjudicación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316719"/>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 al 11 de 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RENUNCIA al proceso de admisión</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4601064"/>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26 de 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ADJUDICACIÓN DEFINITIVA.</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950400"/>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JUNIO-JULIO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29 de junio al 2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MATRICULACIÓN Infantil, Primaria y ESO.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767000"/>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1 al 3 de 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MATRICULACIÓN Bachillerato.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8281762"/>
                  </a:ext>
                </a:extLst>
              </a:tr>
              <a:tr h="439419">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6 al 8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SOLICITUD de VACANTES RESULTANTES (todas las enseñanzas).</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0703705"/>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17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ADJUDICACIÓN de vacantes resultantes.</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849632"/>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20 al 22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MATRICULACIÓN vacantes resultantes.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611843"/>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9 de 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Comienzo del plazo EXTRAORDINARIO de admisión.</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709644"/>
                  </a:ext>
                </a:extLst>
              </a:tr>
              <a:tr h="655212">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SEPTIEMBRE</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3 de septiembre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1ª adjudicación de solicitudes extraordinarias estimadas presentadas desde el 9 de Julio al 24 de agosto.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588411"/>
                  </a:ext>
                </a:extLst>
              </a:tr>
              <a:tr h="506795">
                <a:tc gridSpan="3">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Desde el 4 de septiembre: notificación a solicitantes de solicitudes extraordinarias presentadas desde el 25 de agosto, todos los niveles.</a:t>
                      </a:r>
                      <a:endParaRPr lang="es-ES" sz="1400" b="0" i="0" u="none" strike="noStrike" dirty="0">
                        <a:effectLst/>
                        <a:latin typeface="Arial" panose="020B0604020202020204" pitchFamily="34" charset="0"/>
                      </a:endParaRPr>
                    </a:p>
                  </a:txBody>
                  <a:tcPr marL="74363" marR="74363" marT="37181" marB="371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200710242"/>
                  </a:ext>
                </a:extLst>
              </a:tr>
            </a:tbl>
          </a:graphicData>
        </a:graphic>
      </p:graphicFrame>
      <p:pic>
        <p:nvPicPr>
          <p:cNvPr id="3" name="Picture 8">
            <a:extLst>
              <a:ext uri="{FF2B5EF4-FFF2-40B4-BE49-F238E27FC236}">
                <a16:creationId xmlns:a16="http://schemas.microsoft.com/office/drawing/2014/main" id="{5CA87C85-3618-4ACF-C228-D484BEA22C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217" y="6291723"/>
            <a:ext cx="453350" cy="292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587401"/>
      </p:ext>
    </p:extLst>
  </p:cSld>
  <p:clrMapOvr>
    <a:masterClrMapping/>
  </p:clrMapOvr>
  <p:transition spd="slow">
    <p:pull dir="l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Calendario&#10;&#10;El contenido generado por IA puede ser incorrecto.">
            <a:extLst>
              <a:ext uri="{FF2B5EF4-FFF2-40B4-BE49-F238E27FC236}">
                <a16:creationId xmlns:a16="http://schemas.microsoft.com/office/drawing/2014/main" id="{E2FF55A9-4B9F-85D0-09F8-C1936BC6E2FD}"/>
              </a:ext>
            </a:extLst>
          </p:cNvPr>
          <p:cNvPicPr>
            <a:picLocks noChangeAspect="1"/>
          </p:cNvPicPr>
          <p:nvPr/>
        </p:nvPicPr>
        <p:blipFill>
          <a:blip r:embed="rId2"/>
          <a:stretch>
            <a:fillRect/>
          </a:stretch>
        </p:blipFill>
        <p:spPr>
          <a:xfrm>
            <a:off x="2267744" y="908721"/>
            <a:ext cx="4536504" cy="5391208"/>
          </a:xfrm>
          <a:prstGeom prst="rect">
            <a:avLst/>
          </a:prstGeom>
        </p:spPr>
      </p:pic>
      <p:sp>
        <p:nvSpPr>
          <p:cNvPr id="2" name="Título 1">
            <a:extLst>
              <a:ext uri="{FF2B5EF4-FFF2-40B4-BE49-F238E27FC236}">
                <a16:creationId xmlns:a16="http://schemas.microsoft.com/office/drawing/2014/main" id="{5D869387-2EA6-8BE0-8E6F-45D43D91C308}"/>
              </a:ext>
            </a:extLst>
          </p:cNvPr>
          <p:cNvSpPr>
            <a:spLocks noGrp="1"/>
          </p:cNvSpPr>
          <p:nvPr>
            <p:ph type="title"/>
          </p:nvPr>
        </p:nvSpPr>
        <p:spPr>
          <a:xfrm>
            <a:off x="731520" y="188640"/>
            <a:ext cx="7680960" cy="864096"/>
          </a:xfrm>
        </p:spPr>
        <p:txBody>
          <a:bodyPr>
            <a:normAutofit/>
          </a:bodyPr>
          <a:lstStyle/>
          <a:p>
            <a:pPr algn="ctr"/>
            <a:r>
              <a:rPr lang="es-ES" sz="36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CALENDARIO DE ADMISIÓN</a:t>
            </a:r>
          </a:p>
        </p:txBody>
      </p:sp>
      <p:pic>
        <p:nvPicPr>
          <p:cNvPr id="4" name="Picture 8">
            <a:extLst>
              <a:ext uri="{FF2B5EF4-FFF2-40B4-BE49-F238E27FC236}">
                <a16:creationId xmlns:a16="http://schemas.microsoft.com/office/drawing/2014/main" id="{086CD960-E67E-42C0-5D61-225AED27D7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31510"/>
      </p:ext>
    </p:extLst>
  </p:cSld>
  <p:clrMapOvr>
    <a:masterClrMapping/>
  </p:clrMapOvr>
  <p:transition spd="slow">
    <p:pull dir="l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2BF0B-8911-0669-3EA3-0F8454ABAE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02B698A-C2FF-CEF7-3F54-584E92DE3FC0}"/>
              </a:ext>
            </a:extLst>
          </p:cNvPr>
          <p:cNvSpPr txBox="1"/>
          <p:nvPr/>
        </p:nvSpPr>
        <p:spPr>
          <a:xfrm>
            <a:off x="755576" y="476672"/>
            <a:ext cx="7739593" cy="5601881"/>
          </a:xfrm>
          <a:prstGeom prst="rect">
            <a:avLst/>
          </a:prstGeom>
        </p:spPr>
        <p:txBody>
          <a:bodyPr vert="horz" lIns="91440" tIns="45720" rIns="91440" bIns="45720" rtlCol="0" anchor="t">
            <a:normAutofit fontScale="92500" lnSpcReduction="10000"/>
          </a:bodyPr>
          <a:lstStyle/>
          <a:p>
            <a:pPr marL="114300" marR="0" lvl="0" algn="just" defTabSz="914400" rtl="0" eaLnBrk="1" fontAlgn="auto" latinLnBrk="0" hangingPunct="1">
              <a:lnSpc>
                <a:spcPct val="90000"/>
              </a:lnSpc>
              <a:spcBef>
                <a:spcPts val="0"/>
              </a:spcBef>
              <a:spcAft>
                <a:spcPts val="60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r>
              <a:rPr lang="es-ES" sz="4000" dirty="0">
                <a:solidFill>
                  <a:srgbClr val="002060"/>
                </a:solidFill>
              </a:rPr>
              <a:t>ACCESO a </a:t>
            </a:r>
            <a:r>
              <a:rPr lang="es-ES" sz="4000" dirty="0" err="1">
                <a:solidFill>
                  <a:srgbClr val="002060"/>
                </a:solidFill>
              </a:rPr>
              <a:t>EducamosCLM</a:t>
            </a:r>
            <a:endParaRPr lang="es-ES" sz="4000" dirty="0">
              <a:solidFill>
                <a:srgbClr val="002060"/>
              </a:solidFill>
            </a:endParaRPr>
          </a:p>
          <a:p>
            <a:pPr algn="ctr"/>
            <a:endParaRPr lang="es-ES" sz="4000" dirty="0">
              <a:solidFill>
                <a:srgbClr val="002060"/>
              </a:solidFill>
            </a:endParaRPr>
          </a:p>
          <a:p>
            <a:pPr marL="285750" lvl="0" indent="-285750" algn="just">
              <a:buFont typeface="Wingdings" panose="05000000000000000000" pitchFamily="2" charset="2"/>
              <a:buChar char="§"/>
            </a:pPr>
            <a:r>
              <a:rPr lang="es-ES" b="1" dirty="0"/>
              <a:t>Con su usuario y contraseña de siempre si ya las tiene.</a:t>
            </a:r>
          </a:p>
          <a:p>
            <a:pPr marL="285750" lvl="0" indent="-285750" algn="just">
              <a:buFont typeface="Wingdings" panose="05000000000000000000" pitchFamily="2" charset="2"/>
              <a:buChar char="§"/>
            </a:pPr>
            <a:r>
              <a:rPr lang="es-ES" b="1" dirty="0"/>
              <a:t>Si ya está registrado en </a:t>
            </a:r>
            <a:r>
              <a:rPr lang="es-ES" b="1" u="sng" dirty="0" err="1">
                <a:hlinkClick r:id="rId2"/>
              </a:rPr>
              <a:t>Cl@ve</a:t>
            </a:r>
            <a:r>
              <a:rPr lang="es-ES" b="1" dirty="0"/>
              <a:t> puede acceder a </a:t>
            </a:r>
            <a:r>
              <a:rPr lang="es-ES" b="1" dirty="0" err="1"/>
              <a:t>EducamosCLM</a:t>
            </a:r>
            <a:r>
              <a:rPr lang="es-ES" b="1" dirty="0"/>
              <a:t>.</a:t>
            </a:r>
          </a:p>
          <a:p>
            <a:pPr lvl="0" algn="just"/>
            <a:endParaRPr lang="es-ES" dirty="0"/>
          </a:p>
          <a:p>
            <a:pPr marL="285750" lvl="0" indent="-285750" algn="just">
              <a:buFont typeface="Wingdings" panose="05000000000000000000" pitchFamily="2" charset="2"/>
              <a:buChar char="§"/>
            </a:pPr>
            <a:r>
              <a:rPr lang="es-ES" b="1" dirty="0"/>
              <a:t>Si aun no tiene acceso</a:t>
            </a:r>
            <a:r>
              <a:rPr lang="es-ES" dirty="0"/>
              <a:t>:</a:t>
            </a:r>
          </a:p>
          <a:p>
            <a:pPr marL="285750" lvl="0" indent="-285750" algn="just">
              <a:buFont typeface="Wingdings" panose="05000000000000000000" pitchFamily="2" charset="2"/>
              <a:buChar char="§"/>
            </a:pPr>
            <a:endParaRPr lang="es-ES" sz="1600" dirty="0"/>
          </a:p>
          <a:p>
            <a:pPr lvl="0"/>
            <a:r>
              <a:rPr lang="es-ES" sz="1600" b="1" dirty="0"/>
              <a:t>Recomendado: creando su cuenta con sistema </a:t>
            </a:r>
            <a:r>
              <a:rPr lang="es-ES" sz="1600" b="1" dirty="0" err="1"/>
              <a:t>cl@ve</a:t>
            </a:r>
            <a:r>
              <a:rPr lang="es-ES" sz="1600" b="1" dirty="0"/>
              <a:t> </a:t>
            </a:r>
            <a:r>
              <a:rPr lang="es-ES" sz="1600" dirty="0"/>
              <a:t>(Certificado digital, </a:t>
            </a:r>
            <a:r>
              <a:rPr lang="es-ES" sz="1600" dirty="0" err="1"/>
              <a:t>Cl@ve</a:t>
            </a:r>
            <a:r>
              <a:rPr lang="es-ES" sz="1600" dirty="0"/>
              <a:t> PIN o </a:t>
            </a:r>
            <a:r>
              <a:rPr lang="es-ES" sz="1600" dirty="0" err="1"/>
              <a:t>Cl@ve</a:t>
            </a:r>
            <a:r>
              <a:rPr lang="es-ES" sz="1600" dirty="0"/>
              <a:t> permanente) sin necesidad de desplazarse: </a:t>
            </a:r>
            <a:r>
              <a:rPr lang="es-ES" sz="1600" u="sng" dirty="0">
                <a:hlinkClick r:id="rId3"/>
              </a:rPr>
              <a:t>https://educacion.castillalamancha.es/educamosclm/centro-de-ayuda-educamosclm/obten-cuenta-educamosclm</a:t>
            </a:r>
            <a:endParaRPr lang="es-ES" sz="1600" u="sng" dirty="0"/>
          </a:p>
          <a:p>
            <a:pPr marL="285750" indent="-285750" algn="just">
              <a:buFont typeface="Wingdings" panose="05000000000000000000" pitchFamily="2" charset="2"/>
              <a:buChar char="§"/>
            </a:pPr>
            <a:endParaRPr lang="es-ES" sz="1600" dirty="0"/>
          </a:p>
          <a:p>
            <a:pPr lvl="0" algn="just"/>
            <a:r>
              <a:rPr lang="es-ES" sz="1600" b="1" dirty="0"/>
              <a:t>Solicitando credenciales de acceso</a:t>
            </a:r>
            <a:r>
              <a:rPr lang="es-ES" sz="1600" dirty="0"/>
              <a:t> (usuario y contraseña) en los propios centros educativos o en las Delegaciones Provinciales de Educación. Para ello es necesario acudir presencialmente y presentar:</a:t>
            </a:r>
          </a:p>
          <a:p>
            <a:pPr marL="285750" lvl="0" indent="-285750" algn="just">
              <a:buFont typeface="Wingdings" panose="05000000000000000000" pitchFamily="2" charset="2"/>
              <a:buChar char="§"/>
            </a:pPr>
            <a:endParaRPr lang="es-ES" sz="1600" dirty="0"/>
          </a:p>
          <a:p>
            <a:pPr lvl="0" algn="just"/>
            <a:r>
              <a:rPr lang="es-ES" sz="1600" dirty="0"/>
              <a:t>- DNI o NIE que ratifique tu identidad</a:t>
            </a:r>
          </a:p>
          <a:p>
            <a:pPr lvl="0" algn="just"/>
            <a:r>
              <a:rPr lang="es-ES" sz="1600" dirty="0"/>
              <a:t>- Pasaporte (se acepta esta documentación con una validez temporal hasta que disponga de NIE).</a:t>
            </a:r>
          </a:p>
          <a:p>
            <a:pPr lvl="0" algn="just"/>
            <a:r>
              <a:rPr lang="es-ES" sz="1600" dirty="0"/>
              <a:t>- Cuenta de correo electrónico personal.</a:t>
            </a:r>
          </a:p>
          <a:p>
            <a:pPr lvl="0"/>
            <a:endParaRPr kumimoji="0" lang="es-ES" sz="1500" b="1" i="0" u="none" strike="noStrike" kern="1200" cap="none" spc="0" normalizeH="0" baseline="0" noProof="0" dirty="0">
              <a:ln>
                <a:noFill/>
              </a:ln>
              <a:solidFill>
                <a:prstClr val="black"/>
              </a:solidFill>
              <a:effectLst/>
              <a:uLnTx/>
              <a:uFillTx/>
              <a:ea typeface="+mn-ea"/>
              <a:cs typeface="+mn-cs"/>
            </a:endParaRPr>
          </a:p>
          <a:p>
            <a:pPr marL="114300" marR="0" lvl="0" indent="0" algn="just" defTabSz="914400" rtl="0" eaLnBrk="1" fontAlgn="auto" latinLnBrk="0" hangingPunct="1">
              <a:lnSpc>
                <a:spcPct val="90000"/>
              </a:lnSpc>
              <a:spcBef>
                <a:spcPts val="0"/>
              </a:spcBef>
              <a:spcAft>
                <a:spcPts val="60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8">
            <a:extLst>
              <a:ext uri="{FF2B5EF4-FFF2-40B4-BE49-F238E27FC236}">
                <a16:creationId xmlns:a16="http://schemas.microsoft.com/office/drawing/2014/main" id="{58BC34E2-A6FA-90E8-6F28-19A7CC041A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4140"/>
      </p:ext>
    </p:extLst>
  </p:cSld>
  <p:clrMapOvr>
    <a:masterClrMapping/>
  </p:clrMapOvr>
  <p:transition spd="slow">
    <p:pull dir="l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A8407F2-0DEB-D746-D263-9FF663093793}"/>
              </a:ext>
            </a:extLst>
          </p:cNvPr>
          <p:cNvSpPr/>
          <p:nvPr/>
        </p:nvSpPr>
        <p:spPr>
          <a:xfrm>
            <a:off x="1475655" y="448998"/>
            <a:ext cx="6192689" cy="1077218"/>
          </a:xfrm>
          <a:prstGeom prst="rect">
            <a:avLst/>
          </a:prstGeom>
        </p:spPr>
        <p:txBody>
          <a:bodyPr wrap="square">
            <a:spAutoFit/>
          </a:bodyPr>
          <a:lstStyle/>
          <a:p>
            <a:pPr algn="ctr"/>
            <a:r>
              <a:rPr lang="es-ES_tradnl" sz="2000" b="1" dirty="0">
                <a:solidFill>
                  <a:schemeClr val="bg1"/>
                </a:solidFill>
                <a:latin typeface="Arial Narrow" panose="020B0606020202030204" pitchFamily="34" charset="0"/>
              </a:rPr>
              <a:t> </a:t>
            </a:r>
            <a:r>
              <a:rPr lang="es-ES_tradnl" sz="3200" b="1" dirty="0">
                <a:solidFill>
                  <a:schemeClr val="bg1"/>
                </a:solidFill>
                <a:latin typeface="Arial Narrow" panose="020B0606020202030204" pitchFamily="34" charset="0"/>
              </a:rPr>
              <a:t>ANTES DE CUMPLIMENTAR EL FORMULARIO TELEMÁTICO</a:t>
            </a:r>
          </a:p>
        </p:txBody>
      </p:sp>
      <p:sp>
        <p:nvSpPr>
          <p:cNvPr id="6" name="CuadroTexto 5">
            <a:extLst>
              <a:ext uri="{FF2B5EF4-FFF2-40B4-BE49-F238E27FC236}">
                <a16:creationId xmlns:a16="http://schemas.microsoft.com/office/drawing/2014/main" id="{A9F789F7-3E3C-3676-E4D0-35A430E311E4}"/>
              </a:ext>
            </a:extLst>
          </p:cNvPr>
          <p:cNvSpPr txBox="1"/>
          <p:nvPr/>
        </p:nvSpPr>
        <p:spPr>
          <a:xfrm>
            <a:off x="107505" y="1835756"/>
            <a:ext cx="8640960" cy="4816703"/>
          </a:xfrm>
          <a:prstGeom prst="rect">
            <a:avLst/>
          </a:prstGeom>
          <a:noFill/>
        </p:spPr>
        <p:txBody>
          <a:bodyPr wrap="square" rtlCol="0">
            <a:spAutoFit/>
          </a:bodyPr>
          <a:lstStyle/>
          <a:p>
            <a:pPr lvl="0" algn="just"/>
            <a:r>
              <a:rPr lang="es-ES" sz="1600" b="1" dirty="0">
                <a:effectLst/>
                <a:ea typeface="Times New Roman" panose="02020603050405020304" pitchFamily="18" charset="0"/>
              </a:rPr>
              <a:t>MUY IMPORTANTE: si el alumno/a ya está escolarizado en Castilla-La Mancha y ha habido cambios en datos personales tanto propios como de sus progenitores o tutores legales, tales como DNI, cambios de pasaporte a DNI, domicilio, etc. debe acudir a su centro educativo para actualizar estos datos. De lo contrario pueden darse incidencias a la hora de la presentación de la solicitud, de su adjudicación o de la realización de su seguimiento. En el formulario de solicitud no se pueden modificar estos datos.</a:t>
            </a:r>
          </a:p>
          <a:p>
            <a:pPr lvl="0" algn="just"/>
            <a:endParaRPr lang="es-ES" sz="1600" b="1" dirty="0">
              <a:ea typeface="Times New Roman" panose="02020603050405020304" pitchFamily="18" charset="0"/>
            </a:endParaRPr>
          </a:p>
          <a:p>
            <a:pPr marL="285750" lvl="0" indent="-285750">
              <a:buFont typeface="Wingdings" panose="05000000000000000000" pitchFamily="2" charset="2"/>
              <a:buChar char="ü"/>
            </a:pPr>
            <a:r>
              <a:rPr lang="es-ES" sz="1600" dirty="0">
                <a:effectLst/>
                <a:ea typeface="Times New Roman" panose="02020603050405020304" pitchFamily="18" charset="0"/>
              </a:rPr>
              <a:t>Lea detenidamente la información sobre el proceso en la resolución por la que se publica la convocatoria: </a:t>
            </a:r>
            <a:r>
              <a:rPr lang="es-ES" sz="1600" u="sng" dirty="0">
                <a:solidFill>
                  <a:srgbClr val="0000FF"/>
                </a:solidFill>
                <a:effectLst/>
                <a:ea typeface="Times New Roman" panose="02020603050405020304" pitchFamily="18" charset="0"/>
                <a:hlinkClick r:id="rId2"/>
              </a:rPr>
              <a:t>https://educacion.castillalamancha.es/admision-de-alumnado/obligatorias</a:t>
            </a:r>
            <a:r>
              <a:rPr lang="es-ES" sz="1600" dirty="0">
                <a:effectLst/>
                <a:ea typeface="Times New Roman" panose="02020603050405020304" pitchFamily="18" charset="0"/>
              </a:rPr>
              <a:t> </a:t>
            </a:r>
          </a:p>
          <a:p>
            <a:pPr marL="285750" lvl="0" indent="-285750">
              <a:buFont typeface="Wingdings" panose="05000000000000000000" pitchFamily="2" charset="2"/>
              <a:buChar char="ü"/>
            </a:pPr>
            <a:endParaRPr lang="es-ES" sz="1800" dirty="0">
              <a:effectLst/>
              <a:ea typeface="Times New Roman" panose="02020603050405020304" pitchFamily="18" charset="0"/>
            </a:endParaRPr>
          </a:p>
          <a:p>
            <a:pPr marL="285750" lvl="0" indent="-285750">
              <a:buFont typeface="Wingdings" panose="05000000000000000000" pitchFamily="2" charset="2"/>
              <a:buChar char="ü"/>
            </a:pPr>
            <a:r>
              <a:rPr lang="es-ES" sz="1600" noProof="0" dirty="0">
                <a:effectLst/>
                <a:ea typeface="Times New Roman" panose="02020603050405020304" pitchFamily="18" charset="0"/>
              </a:rPr>
              <a:t>Si no </a:t>
            </a:r>
            <a:r>
              <a:rPr lang="es-ES" sz="1600" noProof="0" dirty="0" err="1">
                <a:effectLst/>
                <a:ea typeface="Times New Roman" panose="02020603050405020304" pitchFamily="18" charset="0"/>
              </a:rPr>
              <a:t>disponde</a:t>
            </a:r>
            <a:r>
              <a:rPr lang="es-ES" sz="1600" noProof="0" dirty="0">
                <a:effectLst/>
                <a:ea typeface="Times New Roman" panose="02020603050405020304" pitchFamily="18" charset="0"/>
              </a:rPr>
              <a:t> de acceso a EducamosCLM, cree su cuenta con sistema </a:t>
            </a:r>
            <a:r>
              <a:rPr lang="es-ES" sz="1600" noProof="0" dirty="0" err="1">
                <a:effectLst/>
                <a:ea typeface="Times New Roman" panose="02020603050405020304" pitchFamily="18" charset="0"/>
              </a:rPr>
              <a:t>cl@ve</a:t>
            </a:r>
            <a:r>
              <a:rPr lang="es-ES" sz="1600" noProof="0" dirty="0">
                <a:effectLst/>
                <a:ea typeface="Times New Roman" panose="02020603050405020304" pitchFamily="18" charset="0"/>
              </a:rPr>
              <a:t> (Certificado digital, </a:t>
            </a:r>
            <a:r>
              <a:rPr lang="es-ES" sz="1600" noProof="0" dirty="0" err="1">
                <a:effectLst/>
                <a:ea typeface="Times New Roman" panose="02020603050405020304" pitchFamily="18" charset="0"/>
              </a:rPr>
              <a:t>Cl@ve</a:t>
            </a:r>
            <a:r>
              <a:rPr lang="es-ES" sz="1600" noProof="0" dirty="0">
                <a:effectLst/>
                <a:ea typeface="Times New Roman" panose="02020603050405020304" pitchFamily="18" charset="0"/>
              </a:rPr>
              <a:t> PIN o </a:t>
            </a:r>
            <a:r>
              <a:rPr lang="es-ES" sz="1600" noProof="0" dirty="0" err="1">
                <a:effectLst/>
                <a:ea typeface="Times New Roman" panose="02020603050405020304" pitchFamily="18" charset="0"/>
              </a:rPr>
              <a:t>Cl@ve</a:t>
            </a:r>
            <a:r>
              <a:rPr lang="es-ES" sz="1600" noProof="0" dirty="0">
                <a:effectLst/>
                <a:ea typeface="Times New Roman" panose="02020603050405020304" pitchFamily="18" charset="0"/>
              </a:rPr>
              <a:t> permanente) sin necesidad de desplazarse: </a:t>
            </a:r>
            <a:r>
              <a:rPr lang="es-ES" sz="1600" u="sng" noProof="0" dirty="0">
                <a:solidFill>
                  <a:srgbClr val="0000FF"/>
                </a:solidFill>
                <a:effectLst/>
                <a:ea typeface="Times New Roman" panose="02020603050405020304" pitchFamily="18" charset="0"/>
                <a:hlinkClick r:id="rId3"/>
              </a:rPr>
              <a:t>https://educacion.castillalamancha.es/educamosclm/centro-de-ayuda-educamosclm/obten-cuenta-educamosclm</a:t>
            </a:r>
            <a:endParaRPr lang="es-ES" sz="1600" u="sng" noProof="0" dirty="0">
              <a:solidFill>
                <a:srgbClr val="0000FF"/>
              </a:solidFill>
              <a:effectLst/>
              <a:ea typeface="Times New Roman" panose="02020603050405020304" pitchFamily="18" charset="0"/>
            </a:endParaRPr>
          </a:p>
          <a:p>
            <a:pPr marL="285750" lvl="0" indent="-285750">
              <a:buFont typeface="Wingdings" panose="05000000000000000000" pitchFamily="2" charset="2"/>
              <a:buChar char="ü"/>
            </a:pPr>
            <a:endParaRPr lang="es-ES" sz="1800" noProof="0" dirty="0">
              <a:effectLst/>
              <a:ea typeface="Times New Roman" panose="02020603050405020304" pitchFamily="18" charset="0"/>
            </a:endParaRPr>
          </a:p>
          <a:p>
            <a:pPr marL="285750" lvl="0" indent="-285750" algn="just">
              <a:buFont typeface="Wingdings" panose="05000000000000000000" pitchFamily="2" charset="2"/>
              <a:buChar char="ü"/>
            </a:pPr>
            <a:r>
              <a:rPr lang="es-ES" sz="1600" noProof="0" dirty="0">
                <a:effectLst/>
                <a:ea typeface="Times New Roman" panose="02020603050405020304" pitchFamily="18" charset="0"/>
              </a:rPr>
              <a:t>Toda persona puede registrar una solicitud telemática con su DNI o NIE Extranjero o Pasaporte. Los solicitantes con pasaporte deberán adjuntar toda la documentación que aleguen en los criterios de baremación. </a:t>
            </a:r>
            <a:endParaRPr lang="es-ES" sz="1800" noProof="0" dirty="0">
              <a:effectLst/>
              <a:ea typeface="Times New Roman" panose="02020603050405020304" pitchFamily="18" charset="0"/>
            </a:endParaRPr>
          </a:p>
          <a:p>
            <a:endParaRPr lang="es-ES" sz="1500" dirty="0">
              <a:solidFill>
                <a:srgbClr val="0070C0"/>
              </a:solidFill>
            </a:endParaRPr>
          </a:p>
        </p:txBody>
      </p:sp>
      <p:sp>
        <p:nvSpPr>
          <p:cNvPr id="2" name="Título 1">
            <a:extLst>
              <a:ext uri="{FF2B5EF4-FFF2-40B4-BE49-F238E27FC236}">
                <a16:creationId xmlns:a16="http://schemas.microsoft.com/office/drawing/2014/main" id="{8F6CF550-E7CA-8757-F330-FEE821FC4B0A}"/>
              </a:ext>
            </a:extLst>
          </p:cNvPr>
          <p:cNvSpPr>
            <a:spLocks noGrp="1"/>
          </p:cNvSpPr>
          <p:nvPr>
            <p:ph type="title"/>
          </p:nvPr>
        </p:nvSpPr>
        <p:spPr/>
        <p:txBody>
          <a:bodyPr>
            <a:normAutofit/>
          </a:bodyPr>
          <a:lstStyle/>
          <a:p>
            <a:r>
              <a:rPr lang="es-ES" sz="3200" dirty="0">
                <a:solidFill>
                  <a:srgbClr val="002060"/>
                </a:solidFill>
                <a:latin typeface="+mn-lt"/>
              </a:rPr>
              <a:t>CONSIDERACIONES ANTES DE CUMPLIMENTAR EL FORMULARIO </a:t>
            </a:r>
          </a:p>
        </p:txBody>
      </p:sp>
      <p:pic>
        <p:nvPicPr>
          <p:cNvPr id="4" name="Imagen 3">
            <a:extLst>
              <a:ext uri="{FF2B5EF4-FFF2-40B4-BE49-F238E27FC236}">
                <a16:creationId xmlns:a16="http://schemas.microsoft.com/office/drawing/2014/main" id="{84CF68FB-7198-C387-E939-F2A2A5E8B41D}"/>
              </a:ext>
            </a:extLst>
          </p:cNvPr>
          <p:cNvPicPr>
            <a:picLocks noChangeAspect="1"/>
          </p:cNvPicPr>
          <p:nvPr/>
        </p:nvPicPr>
        <p:blipFill>
          <a:blip r:embed="rId4"/>
          <a:stretch>
            <a:fillRect/>
          </a:stretch>
        </p:blipFill>
        <p:spPr>
          <a:xfrm>
            <a:off x="7322838" y="272741"/>
            <a:ext cx="1079086" cy="1417948"/>
          </a:xfrm>
          <a:prstGeom prst="rect">
            <a:avLst/>
          </a:prstGeom>
        </p:spPr>
      </p:pic>
      <p:sp>
        <p:nvSpPr>
          <p:cNvPr id="7" name="Rectángulo 6">
            <a:extLst>
              <a:ext uri="{FF2B5EF4-FFF2-40B4-BE49-F238E27FC236}">
                <a16:creationId xmlns:a16="http://schemas.microsoft.com/office/drawing/2014/main" id="{3271FD3C-73E9-2640-7E37-4940073BA127}"/>
              </a:ext>
            </a:extLst>
          </p:cNvPr>
          <p:cNvSpPr/>
          <p:nvPr/>
        </p:nvSpPr>
        <p:spPr>
          <a:xfrm>
            <a:off x="107505" y="1835756"/>
            <a:ext cx="8784975" cy="1593244"/>
          </a:xfrm>
          <a:prstGeom prst="rect">
            <a:avLst/>
          </a:prstGeom>
          <a:solidFill>
            <a:srgbClr val="FFFF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pic>
        <p:nvPicPr>
          <p:cNvPr id="3" name="Picture 8">
            <a:extLst>
              <a:ext uri="{FF2B5EF4-FFF2-40B4-BE49-F238E27FC236}">
                <a16:creationId xmlns:a16="http://schemas.microsoft.com/office/drawing/2014/main" id="{471B388F-8CF7-B74F-37E1-0C39C73075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381327"/>
            <a:ext cx="420312" cy="2711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511"/>
      </p:ext>
    </p:extLst>
  </p:cSld>
  <p:clrMapOvr>
    <a:masterClrMapping/>
  </p:clrMapOvr>
  <p:transition spd="slow">
    <p:pull dir="l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1462F-7C0C-6B3C-D42F-AD06D680F59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90BE109-FF5C-CF5E-E111-AFA43F0F4E98}"/>
              </a:ext>
            </a:extLst>
          </p:cNvPr>
          <p:cNvSpPr>
            <a:spLocks noGrp="1"/>
          </p:cNvSpPr>
          <p:nvPr>
            <p:ph type="title" idx="4294967295"/>
          </p:nvPr>
        </p:nvSpPr>
        <p:spPr>
          <a:xfrm>
            <a:off x="1722438" y="295275"/>
            <a:ext cx="7421562" cy="1033463"/>
          </a:xfrm>
        </p:spPr>
        <p:txBody>
          <a:bodyPr>
            <a:normAutofit/>
          </a:bodyPr>
          <a:lstStyle/>
          <a:p>
            <a:pPr algn="ctr"/>
            <a:r>
              <a:rPr lang="es-ES_tradnl" sz="3200" b="1" dirty="0">
                <a:solidFill>
                  <a:schemeClr val="bg1"/>
                </a:solidFill>
                <a:latin typeface="Arial Narrow" panose="020B0606020202030204" pitchFamily="34" charset="0"/>
              </a:rPr>
              <a:t>ANTES DE CUMPLIMENTAR EL FORMULARIO TELEMÁTICO</a:t>
            </a:r>
            <a:endParaRPr lang="es-ES" sz="3200" dirty="0">
              <a:solidFill>
                <a:srgbClr val="FFFFFF"/>
              </a:solidFill>
              <a:cs typeface="Arial" panose="020B0604020202020204" pitchFamily="34" charset="0"/>
            </a:endParaRPr>
          </a:p>
        </p:txBody>
      </p:sp>
      <p:sp>
        <p:nvSpPr>
          <p:cNvPr id="9" name="Marcador de contenido 8">
            <a:extLst>
              <a:ext uri="{FF2B5EF4-FFF2-40B4-BE49-F238E27FC236}">
                <a16:creationId xmlns:a16="http://schemas.microsoft.com/office/drawing/2014/main" id="{B8F74AD1-D439-81B5-AC43-537E9130BE15}"/>
              </a:ext>
            </a:extLst>
          </p:cNvPr>
          <p:cNvSpPr>
            <a:spLocks noGrp="1"/>
          </p:cNvSpPr>
          <p:nvPr>
            <p:ph idx="4294967295"/>
          </p:nvPr>
        </p:nvSpPr>
        <p:spPr>
          <a:xfrm>
            <a:off x="323528" y="836712"/>
            <a:ext cx="8496944" cy="5726013"/>
          </a:xfrm>
        </p:spPr>
        <p:txBody>
          <a:bodyPr>
            <a:noAutofit/>
          </a:bodyPr>
          <a:lstStyle/>
          <a:p>
            <a:pPr algn="just" defTabSz="457200">
              <a:spcAft>
                <a:spcPts val="800"/>
              </a:spcAft>
              <a:buFont typeface="Wingdings" panose="05000000000000000000" pitchFamily="2" charset="2"/>
              <a:buChar char="ü"/>
            </a:pPr>
            <a:r>
              <a:rPr lang="es-ES" sz="1600" b="1" dirty="0"/>
              <a:t>Tenga preparada toda la documentación que quiera adjuntar en un archivo en su ordenador:</a:t>
            </a:r>
          </a:p>
          <a:p>
            <a:pPr lvl="0" algn="just">
              <a:lnSpc>
                <a:spcPct val="100000"/>
              </a:lnSpc>
              <a:spcBef>
                <a:spcPts val="600"/>
              </a:spcBef>
              <a:spcAft>
                <a:spcPts val="600"/>
              </a:spcAft>
              <a:buFont typeface="Wingdings" panose="05000000000000000000" pitchFamily="2" charset="2"/>
              <a:buChar char="ü"/>
            </a:pPr>
            <a:r>
              <a:rPr lang="es-ES" sz="1600" dirty="0">
                <a:solidFill>
                  <a:schemeClr val="accent2">
                    <a:lumMod val="75000"/>
                  </a:schemeClr>
                </a:solidFill>
                <a:ea typeface="Times New Roman" panose="02020603050405020304" pitchFamily="18" charset="0"/>
              </a:rPr>
              <a:t>Cada documento en un archivo diferente y con un nombre distinto (únicamente letras, números y sin espacios).</a:t>
            </a:r>
          </a:p>
          <a:p>
            <a:pPr lvl="0" algn="just">
              <a:lnSpc>
                <a:spcPct val="100000"/>
              </a:lnSpc>
              <a:spcBef>
                <a:spcPts val="600"/>
              </a:spcBef>
              <a:spcAft>
                <a:spcPts val="600"/>
              </a:spcAft>
              <a:buFont typeface="Wingdings" panose="05000000000000000000" pitchFamily="2" charset="2"/>
              <a:buChar char="ü"/>
            </a:pPr>
            <a:r>
              <a:rPr lang="es-ES" sz="1600" dirty="0">
                <a:solidFill>
                  <a:schemeClr val="accent2">
                    <a:lumMod val="75000"/>
                  </a:schemeClr>
                </a:solidFill>
                <a:effectLst/>
                <a:ea typeface="Times New Roman" panose="02020603050405020304" pitchFamily="18" charset="0"/>
              </a:rPr>
              <a:t>Deberá tener formato PDF. </a:t>
            </a:r>
            <a:r>
              <a:rPr lang="es-ES" sz="1600" dirty="0">
                <a:solidFill>
                  <a:schemeClr val="accent2">
                    <a:lumMod val="75000"/>
                  </a:schemeClr>
                </a:solidFill>
                <a:ea typeface="Times New Roman" panose="02020603050405020304" pitchFamily="18" charset="0"/>
              </a:rPr>
              <a:t>N</a:t>
            </a:r>
            <a:r>
              <a:rPr lang="es-ES" sz="1600" dirty="0">
                <a:solidFill>
                  <a:schemeClr val="accent2">
                    <a:lumMod val="75000"/>
                  </a:schemeClr>
                </a:solidFill>
                <a:effectLst/>
                <a:ea typeface="Times New Roman" panose="02020603050405020304" pitchFamily="18" charset="0"/>
              </a:rPr>
              <a:t>o se admiten otros formatos ni fotos.</a:t>
            </a:r>
          </a:p>
          <a:p>
            <a:pPr lvl="0" algn="just">
              <a:lnSpc>
                <a:spcPct val="100000"/>
              </a:lnSpc>
              <a:spcBef>
                <a:spcPts val="600"/>
              </a:spcBef>
              <a:spcAft>
                <a:spcPts val="600"/>
              </a:spcAft>
              <a:buFont typeface="Wingdings" panose="05000000000000000000" pitchFamily="2" charset="2"/>
              <a:buChar char="ü"/>
            </a:pPr>
            <a:r>
              <a:rPr lang="es-ES" sz="1600" dirty="0">
                <a:solidFill>
                  <a:schemeClr val="accent2">
                    <a:lumMod val="75000"/>
                  </a:schemeClr>
                </a:solidFill>
                <a:effectLst/>
                <a:ea typeface="Times New Roman" panose="02020603050405020304" pitchFamily="18" charset="0"/>
              </a:rPr>
              <a:t>Máximo 5 MB.</a:t>
            </a:r>
          </a:p>
          <a:p>
            <a:pPr lvl="0" algn="just">
              <a:lnSpc>
                <a:spcPct val="100000"/>
              </a:lnSpc>
              <a:spcBef>
                <a:spcPts val="600"/>
              </a:spcBef>
              <a:spcAft>
                <a:spcPts val="600"/>
              </a:spcAft>
              <a:buFont typeface="Wingdings" panose="05000000000000000000" pitchFamily="2" charset="2"/>
              <a:buChar char="ü"/>
            </a:pPr>
            <a:r>
              <a:rPr lang="es-ES" sz="1600" b="1" dirty="0">
                <a:effectLst/>
                <a:ea typeface="Times New Roman" panose="02020603050405020304" pitchFamily="18" charset="0"/>
              </a:rPr>
              <a:t>Se pueden realizar cuantas solicitudes se quiera mientras el plazo está abierto</a:t>
            </a:r>
            <a:r>
              <a:rPr lang="es-ES" sz="1400" dirty="0">
                <a:effectLst/>
                <a:ea typeface="Times New Roman" panose="02020603050405020304" pitchFamily="18" charset="0"/>
              </a:rPr>
              <a:t>. </a:t>
            </a:r>
            <a:r>
              <a:rPr lang="es-ES" sz="1600" dirty="0">
                <a:effectLst/>
                <a:ea typeface="Times New Roman" panose="02020603050405020304" pitchFamily="18" charset="0"/>
              </a:rPr>
              <a:t>Solo se considerará válida la última presentada</a:t>
            </a:r>
            <a:r>
              <a:rPr lang="es-ES" sz="1600" dirty="0">
                <a:ea typeface="Times New Roman" panose="02020603050405020304" pitchFamily="18" charset="0"/>
              </a:rPr>
              <a:t>.</a:t>
            </a:r>
          </a:p>
          <a:p>
            <a:pPr algn="just">
              <a:buFont typeface="Wingdings" panose="05000000000000000000" pitchFamily="2" charset="2"/>
              <a:buChar char="ü"/>
            </a:pPr>
            <a:r>
              <a:rPr lang="es-ES" sz="1600" dirty="0">
                <a:effectLst/>
                <a:ea typeface="Times New Roman" panose="02020603050405020304" pitchFamily="18" charset="0"/>
              </a:rPr>
              <a:t>Las solicitudes </a:t>
            </a:r>
            <a:r>
              <a:rPr lang="es-ES" sz="1600" b="1" dirty="0">
                <a:effectLst/>
                <a:ea typeface="Times New Roman" panose="02020603050405020304" pitchFamily="18" charset="0"/>
              </a:rPr>
              <a:t>se adjudican por puntuación de baremo, no por orden de presentación</a:t>
            </a:r>
            <a:r>
              <a:rPr lang="es-ES" sz="1600" dirty="0">
                <a:effectLst/>
                <a:ea typeface="Times New Roman" panose="02020603050405020304" pitchFamily="18" charset="0"/>
              </a:rPr>
              <a:t>.</a:t>
            </a:r>
          </a:p>
          <a:p>
            <a:pPr algn="just">
              <a:buFont typeface="Wingdings" panose="05000000000000000000" pitchFamily="2" charset="2"/>
              <a:buChar char="ü"/>
            </a:pPr>
            <a:r>
              <a:rPr lang="es-ES" sz="1600" dirty="0">
                <a:effectLst/>
                <a:ea typeface="Times New Roman" panose="02020603050405020304" pitchFamily="18" charset="0"/>
              </a:rPr>
              <a:t>Las solicitudes deberán estar debidamente </a:t>
            </a:r>
            <a:r>
              <a:rPr lang="es-ES" sz="1600" b="1" dirty="0">
                <a:effectLst/>
                <a:ea typeface="Times New Roman" panose="02020603050405020304" pitchFamily="18" charset="0"/>
              </a:rPr>
              <a:t>firmadas por los dos progenitores </a:t>
            </a:r>
            <a:r>
              <a:rPr lang="es-ES" sz="1600" dirty="0">
                <a:effectLst/>
                <a:ea typeface="Times New Roman" panose="02020603050405020304" pitchFamily="18" charset="0"/>
              </a:rPr>
              <a:t>o, en su caso, los dos tutores o tutoras legales. </a:t>
            </a:r>
            <a:r>
              <a:rPr lang="es-ES" sz="1600" u="sng" dirty="0">
                <a:effectLst/>
                <a:ea typeface="Times New Roman" panose="02020603050405020304" pitchFamily="18" charset="0"/>
              </a:rPr>
              <a:t>En el caso de existir una única persona solicitante, se deberá cumplimentar la declaración responsable y acreditar la causa documentalmente.</a:t>
            </a:r>
          </a:p>
          <a:p>
            <a:pPr algn="just">
              <a:buFont typeface="Wingdings" panose="05000000000000000000" pitchFamily="2" charset="2"/>
              <a:buChar char="ü"/>
            </a:pPr>
            <a:r>
              <a:rPr lang="es-ES" sz="1600" dirty="0">
                <a:effectLst/>
                <a:ea typeface="Times New Roman" panose="02020603050405020304" pitchFamily="18" charset="0"/>
              </a:rPr>
              <a:t>Las </a:t>
            </a:r>
            <a:r>
              <a:rPr lang="es-ES" sz="1600" b="1" dirty="0">
                <a:effectLst/>
                <a:ea typeface="Times New Roman" panose="02020603050405020304" pitchFamily="18" charset="0"/>
              </a:rPr>
              <a:t>áreas de influencia </a:t>
            </a:r>
            <a:r>
              <a:rPr lang="es-ES" sz="1600" dirty="0">
                <a:effectLst/>
                <a:ea typeface="Times New Roman" panose="02020603050405020304" pitchFamily="18" charset="0"/>
              </a:rPr>
              <a:t>de cada centro se especifican en las resoluciones provinciales de admisión y se publican en el tablón de anuncios de las Delegaciones Provinciales y en el portal educativo </a:t>
            </a:r>
            <a:r>
              <a:rPr lang="es-ES" sz="1600" u="sng" dirty="0">
                <a:solidFill>
                  <a:srgbClr val="0000FF"/>
                </a:solidFill>
                <a:effectLst/>
                <a:ea typeface="Times New Roman" panose="02020603050405020304" pitchFamily="18" charset="0"/>
                <a:hlinkClick r:id="rId2"/>
              </a:rPr>
              <a:t>https://educacion.castillalamancha.es/</a:t>
            </a:r>
            <a:r>
              <a:rPr lang="es-ES" sz="1600" dirty="0">
                <a:effectLst/>
                <a:ea typeface="Times New Roman" panose="02020603050405020304" pitchFamily="18" charset="0"/>
              </a:rPr>
              <a:t>. </a:t>
            </a:r>
          </a:p>
          <a:p>
            <a:pPr algn="just">
              <a:buFont typeface="Wingdings" panose="05000000000000000000" pitchFamily="2" charset="2"/>
              <a:buChar char="ü"/>
            </a:pPr>
            <a:r>
              <a:rPr lang="es-ES" sz="1600" dirty="0">
                <a:effectLst/>
                <a:ea typeface="Times New Roman" panose="02020603050405020304" pitchFamily="18" charset="0"/>
              </a:rPr>
              <a:t>Puede comprobar a qué zona pertenece su domicilio concreto y qué centros son prioritarios en ella, así como las zonas y centros limítrofes, seleccionando la pestaña “Centros de mi zona de admisión” del siguiente enlace: </a:t>
            </a:r>
            <a:r>
              <a:rPr lang="es-ES" sz="1600" u="sng" dirty="0">
                <a:solidFill>
                  <a:srgbClr val="0000FF"/>
                </a:solidFill>
                <a:effectLst/>
                <a:ea typeface="Times New Roman" panose="02020603050405020304" pitchFamily="18" charset="0"/>
                <a:hlinkClick r:id="rId3"/>
              </a:rPr>
              <a:t>https://educen.jccm.es/educen/public/consulta.xhtml</a:t>
            </a:r>
            <a:endParaRPr lang="es-ES" sz="1600" dirty="0"/>
          </a:p>
        </p:txBody>
      </p:sp>
      <p:pic>
        <p:nvPicPr>
          <p:cNvPr id="2" name="Picture 8">
            <a:extLst>
              <a:ext uri="{FF2B5EF4-FFF2-40B4-BE49-F238E27FC236}">
                <a16:creationId xmlns:a16="http://schemas.microsoft.com/office/drawing/2014/main" id="{FBA9F4DB-CE8B-42D8-154A-9E8CCA870C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72401"/>
      </p:ext>
    </p:extLst>
  </p:cSld>
  <p:clrMapOvr>
    <a:masterClrMapping/>
  </p:clrMapOvr>
  <p:transition spd="slow">
    <p:pull dir="l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C6A8C-5726-5E7E-480D-D4D244CA3401}"/>
              </a:ext>
            </a:extLst>
          </p:cNvPr>
          <p:cNvSpPr txBox="1"/>
          <p:nvPr/>
        </p:nvSpPr>
        <p:spPr>
          <a:xfrm>
            <a:off x="251520" y="1169199"/>
            <a:ext cx="8712968" cy="4770537"/>
          </a:xfrm>
          <a:prstGeom prst="rect">
            <a:avLst/>
          </a:prstGeom>
          <a:noFill/>
        </p:spPr>
        <p:txBody>
          <a:bodyPr wrap="square">
            <a:spAutoFit/>
          </a:bodyPr>
          <a:lstStyle/>
          <a:p>
            <a:pPr marL="285750" indent="-285750">
              <a:buFont typeface="Wingdings" panose="05000000000000000000" pitchFamily="2" charset="2"/>
              <a:buChar char="ü"/>
            </a:pPr>
            <a:r>
              <a:rPr lang="es-ES" sz="1600" b="1" dirty="0"/>
              <a:t>El alumno/a debe estar empadronado/a en el domicilio familiar alegado con al menos uno de los progenitores o tutores legales un día antes del inicio del plazo de solicitudes </a:t>
            </a:r>
            <a:r>
              <a:rPr lang="es-ES" sz="1600" dirty="0"/>
              <a:t>(22 de febrero de 2026).</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b="1" dirty="0"/>
              <a:t>Es muy importante consignar correctamente el domicilio familiar </a:t>
            </a:r>
            <a:r>
              <a:rPr lang="es-ES" sz="1600" dirty="0"/>
              <a:t>en la localidad donde el alumno/a está empadronado/a con sus progenitores o tutores legales. De lo contrario el baremo será cero.</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dirty="0"/>
              <a:t>En caso de </a:t>
            </a:r>
            <a:r>
              <a:rPr lang="es-ES" sz="1600" b="1" dirty="0"/>
              <a:t>localidades con varios centros es conveniente completar las 6 opciones permitidas</a:t>
            </a:r>
            <a:r>
              <a:rPr lang="es-ES" sz="1600" dirty="0"/>
              <a:t>.</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b="1" dirty="0"/>
              <a:t>La solicitud en 1ª opción de un centro distinto al que corresponda por adscripción o preferencia supondrá la renuncia por parte de la persona solicitante a esa preferencia, por lo que la solicitud será baremada de acuerdo con los criterios generales</a:t>
            </a:r>
            <a:r>
              <a:rPr lang="es-ES" sz="1600" dirty="0"/>
              <a:t>. </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dirty="0"/>
              <a:t>Es obligatorio que todos los usuarios mayores de edad </a:t>
            </a:r>
            <a:r>
              <a:rPr lang="es-ES" sz="1600" b="1" dirty="0"/>
              <a:t>registren un correo electrónico </a:t>
            </a:r>
            <a:r>
              <a:rPr lang="es-ES" sz="1600" dirty="0"/>
              <a:t>de uso personal en el primer acceso. Para envío de notificaciones y para restablecer la contraseña de acceso en caso de haberla olvidado.</a:t>
            </a:r>
          </a:p>
          <a:p>
            <a:pPr marL="285750" indent="-285750">
              <a:buFont typeface="Wingdings" panose="05000000000000000000" pitchFamily="2" charset="2"/>
              <a:buChar char="ü"/>
            </a:pPr>
            <a:endParaRPr lang="es-ES" sz="1600" dirty="0"/>
          </a:p>
          <a:p>
            <a:endParaRPr lang="es-ES" sz="1600" dirty="0"/>
          </a:p>
        </p:txBody>
      </p:sp>
      <p:pic>
        <p:nvPicPr>
          <p:cNvPr id="2" name="Picture 8">
            <a:extLst>
              <a:ext uri="{FF2B5EF4-FFF2-40B4-BE49-F238E27FC236}">
                <a16:creationId xmlns:a16="http://schemas.microsoft.com/office/drawing/2014/main" id="{546E56CA-18B4-378D-C81B-5D7975C416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165304"/>
            <a:ext cx="649328" cy="418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832727"/>
      </p:ext>
    </p:extLst>
  </p:cSld>
  <p:clrMapOvr>
    <a:overrideClrMapping bg1="lt1" tx1="dk1" bg2="lt2" tx2="dk2" accent1="accent1" accent2="accent2" accent3="accent3" accent4="accent4" accent5="accent5" accent6="accent6" hlink="hlink" folHlink="folHlink"/>
  </p:clrMapOvr>
  <p:transition spd="slow">
    <p:pull dir="l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Personalizado 2">
      <a:dk1>
        <a:sysClr val="windowText" lastClr="000000"/>
      </a:dk1>
      <a:lt1>
        <a:srgbClr val="F2F2F2"/>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2.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3.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4.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5.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6.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7.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8.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9.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0.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2.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3.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4.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Personalizado 2">
    <a:dk1>
      <a:sysClr val="windowText" lastClr="000000"/>
    </a:dk1>
    <a:lt1>
      <a:srgbClr val="F2F2F2"/>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7.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8.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9.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TM03457510[[fn=Savon]]</Template>
  <TotalTime>56117</TotalTime>
  <Words>3606</Words>
  <Application>Microsoft Office PowerPoint</Application>
  <PresentationFormat>Presentación en pantalla (4:3)</PresentationFormat>
  <Paragraphs>288</Paragraphs>
  <Slides>37</Slides>
  <Notes>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37</vt:i4>
      </vt:variant>
    </vt:vector>
  </HeadingPairs>
  <TitlesOfParts>
    <vt:vector size="48" baseType="lpstr">
      <vt:lpstr>Arial</vt:lpstr>
      <vt:lpstr>Arial Narrow</vt:lpstr>
      <vt:lpstr>Bahnschrift Light</vt:lpstr>
      <vt:lpstr>Calibri</vt:lpstr>
      <vt:lpstr>Calibri Light</vt:lpstr>
      <vt:lpstr>Century Gothic</vt:lpstr>
      <vt:lpstr>Garamond</vt:lpstr>
      <vt:lpstr>Times New Roman</vt:lpstr>
      <vt:lpstr>Wingdings</vt:lpstr>
      <vt:lpstr>Savon</vt:lpstr>
      <vt:lpstr>Office Theme</vt:lpstr>
      <vt:lpstr>Presentación de PowerPoint</vt:lpstr>
      <vt:lpstr>Presentación de PowerPoint</vt:lpstr>
      <vt:lpstr> PLAZO DE ADMISIÓN Y PARTICIPACIÓN EN EL PROCESO :  23 de febrero al 9 de marzo  Las solicitudes se presentarán preferentemente de forma electrónica a través de EducamosCLM - Trámites y Solicitudes - Secretaría Virtual - Mis Trámites Mis solicitudes.  </vt:lpstr>
      <vt:lpstr>QUÉ FECHAS DEBE TENER EN CUENTA</vt:lpstr>
      <vt:lpstr>CALENDARIO DE ADMISIÓN</vt:lpstr>
      <vt:lpstr>Presentación de PowerPoint</vt:lpstr>
      <vt:lpstr>CONSIDERACIONES ANTES DE CUMPLIMENTAR EL FORMULARIO </vt:lpstr>
      <vt:lpstr>ANTES DE CUMPLIMENTAR EL FORMULARIO TELEMÁTICO</vt:lpstr>
      <vt:lpstr>Presentación de PowerPoint</vt:lpstr>
      <vt:lpstr>Presentación de PowerPoint</vt:lpstr>
      <vt:lpstr>BAREMO</vt:lpstr>
      <vt:lpstr>Presentación de PowerPoint</vt:lpstr>
      <vt:lpstr>CRITERIOS DE DESEMPATE</vt:lpstr>
      <vt:lpstr>Presentación de PowerPoint</vt:lpstr>
      <vt:lpstr>CÓMO CUMPLIMENTAR EL FORMULARIO DE SOLICITUD TELEMÁTICO  Acceder a EducamosCLM https://educacion.castillalamancha.es/educamosclm</vt:lpstr>
      <vt:lpstr>Seleccionar Trámites y solicitudes </vt:lpstr>
      <vt:lpstr> Seleccionar al alumno/a    </vt:lpstr>
      <vt:lpstr>  Cumplimentación datos  a. Si es alumno/a de CLM los datos aparecen precargados automáticamente, incluido el centro en el que está matriculado/a.  b. Si aún no está escolarizado en CLM o si es alumno/a de tres años, debemos cumplimentar todos los datos. </vt:lpstr>
      <vt:lpstr>Seleccionar la etapa, nivel y hasta seis centros por orden de prioridad</vt:lpstr>
      <vt:lpstr>Cumplimentar los criterios de baremo Obligatorio marcar SÍ o NO en cada uno de ellos, excepto en el XIV, que solo estará habilitado para alumnado de centros British Council. En los casos afirmativos, hay que rellenar los formularios que se desplieguen</vt:lpstr>
      <vt:lpstr>Presentación de PowerPoint</vt:lpstr>
      <vt:lpstr>Si se OPONE  a que la Administración compruebe de oficio alguno de los criterios, marco y adjunto la documentación que corresponda.</vt:lpstr>
      <vt:lpstr>Datos que no puedan ser comprobados por la Administración - Documentos de empresas privadas – Documentos de otras Comunidades Autónomas</vt:lpstr>
      <vt:lpstr>Aceptar el borrador y firmar la solicitud (LOS DOS progenitores o tutores legales) Cuando termine de completar el formulario seleccione Aceptar (esquina superior derecha)  </vt:lpstr>
      <vt:lpstr>Aparecerá el mensaje para firmar la solicitud o volver al documento si necesito corregir algún dato.</vt:lpstr>
      <vt:lpstr>Presentación de PowerPoint</vt:lpstr>
      <vt:lpstr>SEGUIMIENTO DE LA SOLICITUD EducamosCLM - Trámites y solicitudes - Secretaría Virtual - Mis trámites - Mis solicitudes</vt:lpstr>
      <vt:lpstr>PRESENTACIÓN RECLAMACIONES Baremo provisional: del 24 al 28 de abril   Adjudicación provisional: del 29 de mayo al 1 de junio   </vt:lpstr>
      <vt:lpstr>Presentación de PowerPoint</vt:lpstr>
      <vt:lpstr>MATRICULACIÓN del alumnado de admisión  INFANTIL, PRIMARIA Y SECUNDARIA: del 29 de junio al 2 de julio BACHILLERATO: del 1 al 3 de julio  A través de EducamosCLM - Matriculación</vt:lpstr>
      <vt:lpstr>Presentación de PowerPoint</vt:lpstr>
      <vt:lpstr>VACANTES RESULTANTES  (vacantes disponibles para mejora)</vt:lpstr>
      <vt:lpstr>Presentación de PowerPoint</vt:lpstr>
      <vt:lpstr>Presentación de PowerPoint</vt:lpstr>
      <vt:lpstr>Presentación de PowerPoint</vt:lpstr>
      <vt:lpstr>Presentación de PowerPoint</vt:lpstr>
      <vt:lpstr>Presentación de PowerPoint</vt:lpstr>
    </vt:vector>
  </TitlesOfParts>
  <Company>Consejeria de Educación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JCCM</dc:creator>
  <cp:lastModifiedBy>Noelia Vazquez Serrano</cp:lastModifiedBy>
  <cp:revision>911</cp:revision>
  <cp:lastPrinted>2018-01-26T07:55:35Z</cp:lastPrinted>
  <dcterms:created xsi:type="dcterms:W3CDTF">2012-12-07T09:48:33Z</dcterms:created>
  <dcterms:modified xsi:type="dcterms:W3CDTF">2026-02-15T15:02:20Z</dcterms:modified>
</cp:coreProperties>
</file>